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1"/>
  </p:notesMasterIdLst>
  <p:sldIdLst>
    <p:sldId id="293" r:id="rId3"/>
    <p:sldId id="286" r:id="rId4"/>
    <p:sldId id="287" r:id="rId5"/>
    <p:sldId id="288" r:id="rId6"/>
    <p:sldId id="291" r:id="rId7"/>
    <p:sldId id="289" r:id="rId8"/>
    <p:sldId id="292" r:id="rId9"/>
    <p:sldId id="259" r:id="rId10"/>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6"/>
    <a:srgbClr val="09223F"/>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77"/>
    <p:restoredTop sz="94500"/>
  </p:normalViewPr>
  <p:slideViewPr>
    <p:cSldViewPr showGuides="1">
      <p:cViewPr varScale="1">
        <p:scale>
          <a:sx n="36" d="100"/>
          <a:sy n="36" d="100"/>
        </p:scale>
        <p:origin x="114"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6E013-A113-4EB5-BBA3-4D996728C8E3}"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E7E3B63C-BDCC-4B66-A367-341DFA6D465F}">
      <dgm:prSet/>
      <dgm:spPr/>
      <dgm:t>
        <a:bodyPr/>
        <a:lstStyle/>
        <a:p>
          <a:pPr rtl="1"/>
          <a:r>
            <a:rPr lang="ar-OM" smtClean="0"/>
            <a:t>عندما بدا العالم الإسلامي ينفتح على الغرب في مطلع القرن التاسع عشر ، كان قد استسلم لحاله من الجمود وبحاله من الانبهار التي غمرته بما رأى من صور لتقدم غربية .</a:t>
          </a:r>
          <a:endParaRPr lang="en-US"/>
        </a:p>
      </dgm:t>
    </dgm:pt>
    <dgm:pt modelId="{D3E86026-10AE-42AE-9878-C4FACF82FCAE}" type="parTrans" cxnId="{1AB3A0FE-C6CB-4819-AC08-EE4870D40ACA}">
      <dgm:prSet/>
      <dgm:spPr/>
      <dgm:t>
        <a:bodyPr/>
        <a:lstStyle/>
        <a:p>
          <a:endParaRPr lang="en-US"/>
        </a:p>
      </dgm:t>
    </dgm:pt>
    <dgm:pt modelId="{3D5BFFC0-5300-4ACE-9CC5-E0A9B81ED5EB}" type="sibTrans" cxnId="{1AB3A0FE-C6CB-4819-AC08-EE4870D40ACA}">
      <dgm:prSet/>
      <dgm:spPr/>
      <dgm:t>
        <a:bodyPr/>
        <a:lstStyle/>
        <a:p>
          <a:endParaRPr lang="en-US"/>
        </a:p>
      </dgm:t>
    </dgm:pt>
    <dgm:pt modelId="{83A3F875-FC95-40C3-9038-082EDAB7718A}">
      <dgm:prSet/>
      <dgm:spPr/>
      <dgm:t>
        <a:bodyPr/>
        <a:lstStyle/>
        <a:p>
          <a:pPr rtl="1"/>
          <a:r>
            <a:rPr lang="ar-OM" smtClean="0"/>
            <a:t>وترتب على هذا الانبهار اندفاع مؤسف لنماذج وأفكار لتربية الإنسان مستمدة في الغالب والأعم من حملة المفكرين والفلاسفة الغربيين دون وعي  بان تربية الإنسان عملية تخضع لأصول وقواعد تستفد من ثوابت المجتمع الذي تربى فيه هذا الإنسان واخفت هذه الحالة من الإبهار الكثير من العيوب الأساسية في التربية الغربية . </a:t>
          </a:r>
          <a:endParaRPr lang="en-US"/>
        </a:p>
      </dgm:t>
    </dgm:pt>
    <dgm:pt modelId="{D2466C27-03C6-4798-859E-380DEC582546}" type="parTrans" cxnId="{A7EBFA40-1056-4692-B77A-B77F0DB12C6E}">
      <dgm:prSet/>
      <dgm:spPr/>
      <dgm:t>
        <a:bodyPr/>
        <a:lstStyle/>
        <a:p>
          <a:endParaRPr lang="en-US"/>
        </a:p>
      </dgm:t>
    </dgm:pt>
    <dgm:pt modelId="{84EC5CAB-A1C7-4C91-BA5C-D7DB5FB2F050}" type="sibTrans" cxnId="{A7EBFA40-1056-4692-B77A-B77F0DB12C6E}">
      <dgm:prSet/>
      <dgm:spPr/>
      <dgm:t>
        <a:bodyPr/>
        <a:lstStyle/>
        <a:p>
          <a:endParaRPr lang="en-US"/>
        </a:p>
      </dgm:t>
    </dgm:pt>
    <dgm:pt modelId="{8BF1B16D-DEE4-440F-9D7B-871A7680BD66}">
      <dgm:prSet/>
      <dgm:spPr/>
      <dgm:t>
        <a:bodyPr/>
        <a:lstStyle/>
        <a:p>
          <a:pPr rtl="1"/>
          <a:r>
            <a:rPr lang="ar-OM" smtClean="0"/>
            <a:t>وعلى الرغم مما بذلته الدول الإسلامية من جهود لا تنكر لتطوير التعليم فيها إلا أن هذه الجهود  لم توفق تماما في إتاحة الفرص لها للتحول إلى الطور الصناعي والرأسمالي </a:t>
          </a:r>
          <a:r>
            <a:rPr lang="ar-OM" u="sng" smtClean="0"/>
            <a:t>وإنما أنتجت  عدد من السلبيات المعوقة من بينها : </a:t>
          </a:r>
          <a:endParaRPr lang="en-US"/>
        </a:p>
      </dgm:t>
    </dgm:pt>
    <dgm:pt modelId="{4673ADA4-71F1-41D5-91FB-92A574BE980D}" type="parTrans" cxnId="{DE9C54C8-B3D4-4E07-8C87-3DFD45B001B5}">
      <dgm:prSet/>
      <dgm:spPr/>
      <dgm:t>
        <a:bodyPr/>
        <a:lstStyle/>
        <a:p>
          <a:endParaRPr lang="en-US"/>
        </a:p>
      </dgm:t>
    </dgm:pt>
    <dgm:pt modelId="{DEB3BEC2-70BD-499A-9CBF-A7B754DA259F}" type="sibTrans" cxnId="{DE9C54C8-B3D4-4E07-8C87-3DFD45B001B5}">
      <dgm:prSet/>
      <dgm:spPr/>
      <dgm:t>
        <a:bodyPr/>
        <a:lstStyle/>
        <a:p>
          <a:endParaRPr lang="en-US"/>
        </a:p>
      </dgm:t>
    </dgm:pt>
    <dgm:pt modelId="{73D7B308-EBA4-4894-A634-768F71EC41EA}" type="pres">
      <dgm:prSet presAssocID="{1786E013-A113-4EB5-BBA3-4D996728C8E3}" presName="Name0" presStyleCnt="0">
        <dgm:presLayoutVars>
          <dgm:chMax val="7"/>
          <dgm:dir/>
          <dgm:animLvl val="lvl"/>
          <dgm:resizeHandles val="exact"/>
        </dgm:presLayoutVars>
      </dgm:prSet>
      <dgm:spPr/>
      <dgm:t>
        <a:bodyPr/>
        <a:lstStyle/>
        <a:p>
          <a:endParaRPr lang="en-US"/>
        </a:p>
      </dgm:t>
    </dgm:pt>
    <dgm:pt modelId="{CF19543F-9C22-4A24-B800-CFB3782091D8}" type="pres">
      <dgm:prSet presAssocID="{E7E3B63C-BDCC-4B66-A367-341DFA6D465F}" presName="circle1" presStyleLbl="node1" presStyleIdx="0" presStyleCnt="3"/>
      <dgm:spPr/>
    </dgm:pt>
    <dgm:pt modelId="{83F5F004-6673-4A44-BF71-04C36923C199}" type="pres">
      <dgm:prSet presAssocID="{E7E3B63C-BDCC-4B66-A367-341DFA6D465F}" presName="space" presStyleCnt="0"/>
      <dgm:spPr/>
    </dgm:pt>
    <dgm:pt modelId="{E2EABB1C-D788-4E24-9D57-37866F82578B}" type="pres">
      <dgm:prSet presAssocID="{E7E3B63C-BDCC-4B66-A367-341DFA6D465F}" presName="rect1" presStyleLbl="alignAcc1" presStyleIdx="0" presStyleCnt="3"/>
      <dgm:spPr/>
      <dgm:t>
        <a:bodyPr/>
        <a:lstStyle/>
        <a:p>
          <a:endParaRPr lang="en-US"/>
        </a:p>
      </dgm:t>
    </dgm:pt>
    <dgm:pt modelId="{04A8758F-7837-462E-801D-9F72BB96650C}" type="pres">
      <dgm:prSet presAssocID="{83A3F875-FC95-40C3-9038-082EDAB7718A}" presName="vertSpace2" presStyleLbl="node1" presStyleIdx="0" presStyleCnt="3"/>
      <dgm:spPr/>
    </dgm:pt>
    <dgm:pt modelId="{58C9C490-E275-4CCA-A0D4-17996691CCE6}" type="pres">
      <dgm:prSet presAssocID="{83A3F875-FC95-40C3-9038-082EDAB7718A}" presName="circle2" presStyleLbl="node1" presStyleIdx="1" presStyleCnt="3"/>
      <dgm:spPr/>
    </dgm:pt>
    <dgm:pt modelId="{DED9CF84-B4A6-4597-97DD-C6CE5CF53C46}" type="pres">
      <dgm:prSet presAssocID="{83A3F875-FC95-40C3-9038-082EDAB7718A}" presName="rect2" presStyleLbl="alignAcc1" presStyleIdx="1" presStyleCnt="3"/>
      <dgm:spPr/>
      <dgm:t>
        <a:bodyPr/>
        <a:lstStyle/>
        <a:p>
          <a:endParaRPr lang="en-US"/>
        </a:p>
      </dgm:t>
    </dgm:pt>
    <dgm:pt modelId="{5305A850-E943-4A6C-81B7-69935C1A8665}" type="pres">
      <dgm:prSet presAssocID="{8BF1B16D-DEE4-440F-9D7B-871A7680BD66}" presName="vertSpace3" presStyleLbl="node1" presStyleIdx="1" presStyleCnt="3"/>
      <dgm:spPr/>
    </dgm:pt>
    <dgm:pt modelId="{5A416435-C0F5-4E39-B4CA-30EEB4CA3731}" type="pres">
      <dgm:prSet presAssocID="{8BF1B16D-DEE4-440F-9D7B-871A7680BD66}" presName="circle3" presStyleLbl="node1" presStyleIdx="2" presStyleCnt="3"/>
      <dgm:spPr/>
    </dgm:pt>
    <dgm:pt modelId="{9110344B-90FA-40F5-A12B-8CA63CDF0CCA}" type="pres">
      <dgm:prSet presAssocID="{8BF1B16D-DEE4-440F-9D7B-871A7680BD66}" presName="rect3" presStyleLbl="alignAcc1" presStyleIdx="2" presStyleCnt="3"/>
      <dgm:spPr/>
      <dgm:t>
        <a:bodyPr/>
        <a:lstStyle/>
        <a:p>
          <a:endParaRPr lang="en-US"/>
        </a:p>
      </dgm:t>
    </dgm:pt>
    <dgm:pt modelId="{064F8A3E-2E46-4A51-9A25-48C61D58315C}" type="pres">
      <dgm:prSet presAssocID="{E7E3B63C-BDCC-4B66-A367-341DFA6D465F}" presName="rect1ParTxNoCh" presStyleLbl="alignAcc1" presStyleIdx="2" presStyleCnt="3">
        <dgm:presLayoutVars>
          <dgm:chMax val="1"/>
          <dgm:bulletEnabled val="1"/>
        </dgm:presLayoutVars>
      </dgm:prSet>
      <dgm:spPr/>
      <dgm:t>
        <a:bodyPr/>
        <a:lstStyle/>
        <a:p>
          <a:endParaRPr lang="en-US"/>
        </a:p>
      </dgm:t>
    </dgm:pt>
    <dgm:pt modelId="{E6EAE359-69D5-4FBF-9CC7-2E51123D4117}" type="pres">
      <dgm:prSet presAssocID="{83A3F875-FC95-40C3-9038-082EDAB7718A}" presName="rect2ParTxNoCh" presStyleLbl="alignAcc1" presStyleIdx="2" presStyleCnt="3">
        <dgm:presLayoutVars>
          <dgm:chMax val="1"/>
          <dgm:bulletEnabled val="1"/>
        </dgm:presLayoutVars>
      </dgm:prSet>
      <dgm:spPr/>
      <dgm:t>
        <a:bodyPr/>
        <a:lstStyle/>
        <a:p>
          <a:endParaRPr lang="en-US"/>
        </a:p>
      </dgm:t>
    </dgm:pt>
    <dgm:pt modelId="{E70C62F0-8059-4D2B-B1CC-668BD836EF88}" type="pres">
      <dgm:prSet presAssocID="{8BF1B16D-DEE4-440F-9D7B-871A7680BD66}" presName="rect3ParTxNoCh" presStyleLbl="alignAcc1" presStyleIdx="2" presStyleCnt="3">
        <dgm:presLayoutVars>
          <dgm:chMax val="1"/>
          <dgm:bulletEnabled val="1"/>
        </dgm:presLayoutVars>
      </dgm:prSet>
      <dgm:spPr/>
      <dgm:t>
        <a:bodyPr/>
        <a:lstStyle/>
        <a:p>
          <a:endParaRPr lang="en-US"/>
        </a:p>
      </dgm:t>
    </dgm:pt>
  </dgm:ptLst>
  <dgm:cxnLst>
    <dgm:cxn modelId="{5F68F191-A8B1-443B-8297-560B99EA7539}" type="presOf" srcId="{E7E3B63C-BDCC-4B66-A367-341DFA6D465F}" destId="{064F8A3E-2E46-4A51-9A25-48C61D58315C}" srcOrd="1" destOrd="0" presId="urn:microsoft.com/office/officeart/2005/8/layout/target3"/>
    <dgm:cxn modelId="{66A2FF80-0F9B-4033-9E11-65C4F5F9388E}" type="presOf" srcId="{83A3F875-FC95-40C3-9038-082EDAB7718A}" destId="{DED9CF84-B4A6-4597-97DD-C6CE5CF53C46}" srcOrd="0" destOrd="0" presId="urn:microsoft.com/office/officeart/2005/8/layout/target3"/>
    <dgm:cxn modelId="{7A399F02-CF52-4850-B004-9695980F4ED6}" type="presOf" srcId="{1786E013-A113-4EB5-BBA3-4D996728C8E3}" destId="{73D7B308-EBA4-4894-A634-768F71EC41EA}" srcOrd="0" destOrd="0" presId="urn:microsoft.com/office/officeart/2005/8/layout/target3"/>
    <dgm:cxn modelId="{1AB3A0FE-C6CB-4819-AC08-EE4870D40ACA}" srcId="{1786E013-A113-4EB5-BBA3-4D996728C8E3}" destId="{E7E3B63C-BDCC-4B66-A367-341DFA6D465F}" srcOrd="0" destOrd="0" parTransId="{D3E86026-10AE-42AE-9878-C4FACF82FCAE}" sibTransId="{3D5BFFC0-5300-4ACE-9CC5-E0A9B81ED5EB}"/>
    <dgm:cxn modelId="{9385ABC1-5B9E-47B3-95F8-954BF324B30D}" type="presOf" srcId="{E7E3B63C-BDCC-4B66-A367-341DFA6D465F}" destId="{E2EABB1C-D788-4E24-9D57-37866F82578B}" srcOrd="0" destOrd="0" presId="urn:microsoft.com/office/officeart/2005/8/layout/target3"/>
    <dgm:cxn modelId="{2707BBFD-4C68-45D6-9C66-A5424C26C68B}" type="presOf" srcId="{83A3F875-FC95-40C3-9038-082EDAB7718A}" destId="{E6EAE359-69D5-4FBF-9CC7-2E51123D4117}" srcOrd="1" destOrd="0" presId="urn:microsoft.com/office/officeart/2005/8/layout/target3"/>
    <dgm:cxn modelId="{D34A1B37-3844-487B-BDC5-651E23838BC9}" type="presOf" srcId="{8BF1B16D-DEE4-440F-9D7B-871A7680BD66}" destId="{E70C62F0-8059-4D2B-B1CC-668BD836EF88}" srcOrd="1" destOrd="0" presId="urn:microsoft.com/office/officeart/2005/8/layout/target3"/>
    <dgm:cxn modelId="{A7EBFA40-1056-4692-B77A-B77F0DB12C6E}" srcId="{1786E013-A113-4EB5-BBA3-4D996728C8E3}" destId="{83A3F875-FC95-40C3-9038-082EDAB7718A}" srcOrd="1" destOrd="0" parTransId="{D2466C27-03C6-4798-859E-380DEC582546}" sibTransId="{84EC5CAB-A1C7-4C91-BA5C-D7DB5FB2F050}"/>
    <dgm:cxn modelId="{C5842E65-62A2-407B-9895-E699DBC2676A}" type="presOf" srcId="{8BF1B16D-DEE4-440F-9D7B-871A7680BD66}" destId="{9110344B-90FA-40F5-A12B-8CA63CDF0CCA}" srcOrd="0" destOrd="0" presId="urn:microsoft.com/office/officeart/2005/8/layout/target3"/>
    <dgm:cxn modelId="{DE9C54C8-B3D4-4E07-8C87-3DFD45B001B5}" srcId="{1786E013-A113-4EB5-BBA3-4D996728C8E3}" destId="{8BF1B16D-DEE4-440F-9D7B-871A7680BD66}" srcOrd="2" destOrd="0" parTransId="{4673ADA4-71F1-41D5-91FB-92A574BE980D}" sibTransId="{DEB3BEC2-70BD-499A-9CBF-A7B754DA259F}"/>
    <dgm:cxn modelId="{BE1C77C7-89CE-4B66-AEA3-AA964CD78D5D}" type="presParOf" srcId="{73D7B308-EBA4-4894-A634-768F71EC41EA}" destId="{CF19543F-9C22-4A24-B800-CFB3782091D8}" srcOrd="0" destOrd="0" presId="urn:microsoft.com/office/officeart/2005/8/layout/target3"/>
    <dgm:cxn modelId="{99206CEA-8114-4322-A970-0B4BBCFE616D}" type="presParOf" srcId="{73D7B308-EBA4-4894-A634-768F71EC41EA}" destId="{83F5F004-6673-4A44-BF71-04C36923C199}" srcOrd="1" destOrd="0" presId="urn:microsoft.com/office/officeart/2005/8/layout/target3"/>
    <dgm:cxn modelId="{2BB5EF24-39C0-4A89-AC41-3C4199E0BDEC}" type="presParOf" srcId="{73D7B308-EBA4-4894-A634-768F71EC41EA}" destId="{E2EABB1C-D788-4E24-9D57-37866F82578B}" srcOrd="2" destOrd="0" presId="urn:microsoft.com/office/officeart/2005/8/layout/target3"/>
    <dgm:cxn modelId="{06492893-4ECF-440E-8BEC-1BD89A189B51}" type="presParOf" srcId="{73D7B308-EBA4-4894-A634-768F71EC41EA}" destId="{04A8758F-7837-462E-801D-9F72BB96650C}" srcOrd="3" destOrd="0" presId="urn:microsoft.com/office/officeart/2005/8/layout/target3"/>
    <dgm:cxn modelId="{2773E1BB-053B-4396-805C-A3A7C4785EF9}" type="presParOf" srcId="{73D7B308-EBA4-4894-A634-768F71EC41EA}" destId="{58C9C490-E275-4CCA-A0D4-17996691CCE6}" srcOrd="4" destOrd="0" presId="urn:microsoft.com/office/officeart/2005/8/layout/target3"/>
    <dgm:cxn modelId="{13AE1726-B344-419F-BE19-5B1376612794}" type="presParOf" srcId="{73D7B308-EBA4-4894-A634-768F71EC41EA}" destId="{DED9CF84-B4A6-4597-97DD-C6CE5CF53C46}" srcOrd="5" destOrd="0" presId="urn:microsoft.com/office/officeart/2005/8/layout/target3"/>
    <dgm:cxn modelId="{0F7B86C5-105F-4680-BAD2-AC155B389EB5}" type="presParOf" srcId="{73D7B308-EBA4-4894-A634-768F71EC41EA}" destId="{5305A850-E943-4A6C-81B7-69935C1A8665}" srcOrd="6" destOrd="0" presId="urn:microsoft.com/office/officeart/2005/8/layout/target3"/>
    <dgm:cxn modelId="{D802FF9B-EF29-4E5E-A7D8-4CEF598F0E23}" type="presParOf" srcId="{73D7B308-EBA4-4894-A634-768F71EC41EA}" destId="{5A416435-C0F5-4E39-B4CA-30EEB4CA3731}" srcOrd="7" destOrd="0" presId="urn:microsoft.com/office/officeart/2005/8/layout/target3"/>
    <dgm:cxn modelId="{FC366A92-1F65-4189-8032-B55F02E151D8}" type="presParOf" srcId="{73D7B308-EBA4-4894-A634-768F71EC41EA}" destId="{9110344B-90FA-40F5-A12B-8CA63CDF0CCA}" srcOrd="8" destOrd="0" presId="urn:microsoft.com/office/officeart/2005/8/layout/target3"/>
    <dgm:cxn modelId="{31F5D41C-9638-4B34-A7EE-BB1DF39C39F2}" type="presParOf" srcId="{73D7B308-EBA4-4894-A634-768F71EC41EA}" destId="{064F8A3E-2E46-4A51-9A25-48C61D58315C}" srcOrd="9" destOrd="0" presId="urn:microsoft.com/office/officeart/2005/8/layout/target3"/>
    <dgm:cxn modelId="{2E7439F0-9DF1-41C2-AAF2-6F4DC6C3F08D}" type="presParOf" srcId="{73D7B308-EBA4-4894-A634-768F71EC41EA}" destId="{E6EAE359-69D5-4FBF-9CC7-2E51123D4117}" srcOrd="10" destOrd="0" presId="urn:microsoft.com/office/officeart/2005/8/layout/target3"/>
    <dgm:cxn modelId="{74144177-C5DE-46A6-92E9-4C120450B53B}" type="presParOf" srcId="{73D7B308-EBA4-4894-A634-768F71EC41EA}" destId="{E70C62F0-8059-4D2B-B1CC-668BD836EF88}"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0834E6-1A24-4A72-89C4-678CDD7E8487}"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F1172165-4D5E-45DD-B87B-8248AD358F88}">
      <dgm:prSet/>
      <dgm:spPr/>
      <dgm:t>
        <a:bodyPr/>
        <a:lstStyle/>
        <a:p>
          <a:pPr rtl="1"/>
          <a:r>
            <a:rPr lang="ar-OM" smtClean="0"/>
            <a:t>1-انتشار البطالة بين الخريجين وعجز عن ممارسة الإعمال ،إذا لم يتيسر لهم عمل في الأدوار التي حدد لهم التعليم الجديد </a:t>
          </a:r>
          <a:endParaRPr lang="en-US"/>
        </a:p>
      </dgm:t>
    </dgm:pt>
    <dgm:pt modelId="{9EA47251-3513-4A34-A309-A79CD360592E}" type="parTrans" cxnId="{B013F772-3DE5-4B70-8D3F-272967818A7A}">
      <dgm:prSet/>
      <dgm:spPr/>
      <dgm:t>
        <a:bodyPr/>
        <a:lstStyle/>
        <a:p>
          <a:endParaRPr lang="en-US"/>
        </a:p>
      </dgm:t>
    </dgm:pt>
    <dgm:pt modelId="{4C48DA2B-A788-4DC7-9E2C-748D7CD5A028}" type="sibTrans" cxnId="{B013F772-3DE5-4B70-8D3F-272967818A7A}">
      <dgm:prSet/>
      <dgm:spPr/>
      <dgm:t>
        <a:bodyPr/>
        <a:lstStyle/>
        <a:p>
          <a:endParaRPr lang="en-US"/>
        </a:p>
      </dgm:t>
    </dgm:pt>
    <dgm:pt modelId="{739C448C-0434-4D74-96D8-CF70ABC12A40}">
      <dgm:prSet/>
      <dgm:spPr/>
      <dgm:t>
        <a:bodyPr/>
        <a:lstStyle/>
        <a:p>
          <a:pPr rtl="1"/>
          <a:r>
            <a:rPr lang="ar-OM" smtClean="0"/>
            <a:t>2-أصبح المحور الأساسي للحياة الاجتماعية في البلدان النامية هو الاغتراب الثقافي ويحتمل </a:t>
          </a:r>
          <a:endParaRPr lang="en-US"/>
        </a:p>
      </dgm:t>
    </dgm:pt>
    <dgm:pt modelId="{6D0B2472-4B41-436C-9319-FEA94781E540}" type="parTrans" cxnId="{3B449E54-B9CB-49AA-858D-A467712EAD30}">
      <dgm:prSet/>
      <dgm:spPr/>
      <dgm:t>
        <a:bodyPr/>
        <a:lstStyle/>
        <a:p>
          <a:endParaRPr lang="en-US"/>
        </a:p>
      </dgm:t>
    </dgm:pt>
    <dgm:pt modelId="{17540429-5C10-4D41-9536-62F57A49D5D2}" type="sibTrans" cxnId="{3B449E54-B9CB-49AA-858D-A467712EAD30}">
      <dgm:prSet/>
      <dgm:spPr/>
      <dgm:t>
        <a:bodyPr/>
        <a:lstStyle/>
        <a:p>
          <a:endParaRPr lang="en-US"/>
        </a:p>
      </dgm:t>
    </dgm:pt>
    <dgm:pt modelId="{86EAD210-45FB-4D75-87E7-9C08946B9509}">
      <dgm:prSet/>
      <dgm:spPr/>
      <dgm:t>
        <a:bodyPr/>
        <a:lstStyle/>
        <a:p>
          <a:pPr rtl="1"/>
          <a:r>
            <a:rPr lang="ar-OM" smtClean="0"/>
            <a:t>ذلك في استعمال هذا الأقطار للقيم  وأنماط الحياة السائدة في الدول الصناعية المتقدمة بدل تطوير  القيم المحلية وأنماط الحياة الأصلية . </a:t>
          </a:r>
          <a:endParaRPr lang="en-US"/>
        </a:p>
      </dgm:t>
    </dgm:pt>
    <dgm:pt modelId="{48400174-E03C-477E-BF76-9CC4327E7C4E}" type="parTrans" cxnId="{5265DB4C-A9FB-4A22-AFC7-09A98590EC83}">
      <dgm:prSet/>
      <dgm:spPr/>
      <dgm:t>
        <a:bodyPr/>
        <a:lstStyle/>
        <a:p>
          <a:endParaRPr lang="en-US"/>
        </a:p>
      </dgm:t>
    </dgm:pt>
    <dgm:pt modelId="{B72560CF-3D41-415B-93EB-6A7DF6E7C440}" type="sibTrans" cxnId="{5265DB4C-A9FB-4A22-AFC7-09A98590EC83}">
      <dgm:prSet/>
      <dgm:spPr/>
      <dgm:t>
        <a:bodyPr/>
        <a:lstStyle/>
        <a:p>
          <a:endParaRPr lang="en-US"/>
        </a:p>
      </dgm:t>
    </dgm:pt>
    <dgm:pt modelId="{09895EC3-AFFF-4D30-881A-C436C276D541}">
      <dgm:prSet/>
      <dgm:spPr/>
      <dgm:t>
        <a:bodyPr/>
        <a:lstStyle/>
        <a:p>
          <a:pPr rtl="1"/>
          <a:r>
            <a:rPr lang="ar-OM" smtClean="0"/>
            <a:t>3-ازدواج شخصية الفرد الذي يذهب للدراسة في الأكاديميات الأوربية والأمريكية وازدواجية في  اللغة والثقافة فلا يستطيع أن يتخلص منها طول حياته ينتهي بة إلى دمار ثقافي .</a:t>
          </a:r>
          <a:endParaRPr lang="en-US"/>
        </a:p>
      </dgm:t>
    </dgm:pt>
    <dgm:pt modelId="{410A8AD1-41B0-4357-8A00-293E231C0C20}" type="parTrans" cxnId="{22BA5583-6B61-4A69-A2CD-504110B14E78}">
      <dgm:prSet/>
      <dgm:spPr/>
      <dgm:t>
        <a:bodyPr/>
        <a:lstStyle/>
        <a:p>
          <a:endParaRPr lang="en-US"/>
        </a:p>
      </dgm:t>
    </dgm:pt>
    <dgm:pt modelId="{27EF365F-F3F8-47D7-9F74-5F17B4178A2D}" type="sibTrans" cxnId="{22BA5583-6B61-4A69-A2CD-504110B14E78}">
      <dgm:prSet/>
      <dgm:spPr/>
      <dgm:t>
        <a:bodyPr/>
        <a:lstStyle/>
        <a:p>
          <a:endParaRPr lang="en-US"/>
        </a:p>
      </dgm:t>
    </dgm:pt>
    <dgm:pt modelId="{BA2DC8B8-21EC-44D4-AC15-7A118ABE8C04}">
      <dgm:prSet/>
      <dgm:spPr/>
      <dgm:t>
        <a:bodyPr/>
        <a:lstStyle/>
        <a:p>
          <a:pPr rtl="1"/>
          <a:r>
            <a:rPr lang="ar-OM" smtClean="0"/>
            <a:t>4-تشويه شخصية الشعوب في البلدان النامية وإبقائها ضحية الاغتراب الثقافي والتمزق  الاجتماعي وإشاعة قيم ولغة المستثمرين فيها على حساب القيم واللغة المحلية وإهمال  الثقافة القومية إلا ما يدعم الحاكمة .</a:t>
          </a:r>
          <a:endParaRPr lang="en-US"/>
        </a:p>
      </dgm:t>
    </dgm:pt>
    <dgm:pt modelId="{1C79F4A0-36D8-4E65-AF8A-3072760E8DFA}" type="parTrans" cxnId="{644101B2-77D8-45E5-86ED-0A2E0B0203A1}">
      <dgm:prSet/>
      <dgm:spPr/>
      <dgm:t>
        <a:bodyPr/>
        <a:lstStyle/>
        <a:p>
          <a:endParaRPr lang="en-US"/>
        </a:p>
      </dgm:t>
    </dgm:pt>
    <dgm:pt modelId="{451D2173-74E5-4C9E-B979-E43789E8A4D5}" type="sibTrans" cxnId="{644101B2-77D8-45E5-86ED-0A2E0B0203A1}">
      <dgm:prSet/>
      <dgm:spPr/>
      <dgm:t>
        <a:bodyPr/>
        <a:lstStyle/>
        <a:p>
          <a:endParaRPr lang="en-US"/>
        </a:p>
      </dgm:t>
    </dgm:pt>
    <dgm:pt modelId="{656C7763-0DAA-4874-9AF2-BACCDF7CF370}">
      <dgm:prSet/>
      <dgm:spPr/>
      <dgm:t>
        <a:bodyPr/>
        <a:lstStyle/>
        <a:p>
          <a:pPr rtl="1"/>
          <a:r>
            <a:rPr lang="ar-OM" smtClean="0"/>
            <a:t>من اجل هذا كان لابد للشعوب الإسلامية أن تسعى لإقامة تربية إسلامية نبع من مصدرين الإسلام الأساسية ، وهما القران والسنة حتى يمكن إيجاد شخصية إسلامية قادرة على القيام بتعبة خلافة الله على الأرض وأعمارها </a:t>
          </a:r>
          <a:endParaRPr lang="en-US"/>
        </a:p>
      </dgm:t>
    </dgm:pt>
    <dgm:pt modelId="{7C559E9D-A79A-4620-9841-9AC3E3B9B6A5}" type="parTrans" cxnId="{11783EAE-42A7-461D-8CB1-089063C8EB73}">
      <dgm:prSet/>
      <dgm:spPr/>
      <dgm:t>
        <a:bodyPr/>
        <a:lstStyle/>
        <a:p>
          <a:endParaRPr lang="en-US"/>
        </a:p>
      </dgm:t>
    </dgm:pt>
    <dgm:pt modelId="{66C33546-98DA-43D0-84CD-4F9539CCFA0B}" type="sibTrans" cxnId="{11783EAE-42A7-461D-8CB1-089063C8EB73}">
      <dgm:prSet/>
      <dgm:spPr/>
      <dgm:t>
        <a:bodyPr/>
        <a:lstStyle/>
        <a:p>
          <a:endParaRPr lang="en-US"/>
        </a:p>
      </dgm:t>
    </dgm:pt>
    <dgm:pt modelId="{46E0E471-AF7A-47EE-A997-8E04720561C1}" type="pres">
      <dgm:prSet presAssocID="{800834E6-1A24-4A72-89C4-678CDD7E8487}" presName="Name0" presStyleCnt="0">
        <dgm:presLayoutVars>
          <dgm:chMax val="7"/>
          <dgm:dir/>
          <dgm:animLvl val="lvl"/>
          <dgm:resizeHandles val="exact"/>
        </dgm:presLayoutVars>
      </dgm:prSet>
      <dgm:spPr/>
      <dgm:t>
        <a:bodyPr/>
        <a:lstStyle/>
        <a:p>
          <a:endParaRPr lang="en-US"/>
        </a:p>
      </dgm:t>
    </dgm:pt>
    <dgm:pt modelId="{6D0CFE52-B778-4934-A12B-6550A3D1A119}" type="pres">
      <dgm:prSet presAssocID="{F1172165-4D5E-45DD-B87B-8248AD358F88}" presName="circle1" presStyleLbl="node1" presStyleIdx="0" presStyleCnt="6"/>
      <dgm:spPr/>
    </dgm:pt>
    <dgm:pt modelId="{F7B17AF5-1E0F-4BB2-8EF0-FE52500BA538}" type="pres">
      <dgm:prSet presAssocID="{F1172165-4D5E-45DD-B87B-8248AD358F88}" presName="space" presStyleCnt="0"/>
      <dgm:spPr/>
    </dgm:pt>
    <dgm:pt modelId="{676DED84-4770-4F59-8442-AC21BF929BA2}" type="pres">
      <dgm:prSet presAssocID="{F1172165-4D5E-45DD-B87B-8248AD358F88}" presName="rect1" presStyleLbl="alignAcc1" presStyleIdx="0" presStyleCnt="6"/>
      <dgm:spPr/>
      <dgm:t>
        <a:bodyPr/>
        <a:lstStyle/>
        <a:p>
          <a:endParaRPr lang="en-US"/>
        </a:p>
      </dgm:t>
    </dgm:pt>
    <dgm:pt modelId="{99650B7D-F0EC-44A7-8FF9-A124C559A831}" type="pres">
      <dgm:prSet presAssocID="{739C448C-0434-4D74-96D8-CF70ABC12A40}" presName="vertSpace2" presStyleLbl="node1" presStyleIdx="0" presStyleCnt="6"/>
      <dgm:spPr/>
    </dgm:pt>
    <dgm:pt modelId="{D4B2BFAA-8530-4C3F-87CE-AEB22300CF68}" type="pres">
      <dgm:prSet presAssocID="{739C448C-0434-4D74-96D8-CF70ABC12A40}" presName="circle2" presStyleLbl="node1" presStyleIdx="1" presStyleCnt="6"/>
      <dgm:spPr/>
    </dgm:pt>
    <dgm:pt modelId="{A183B6C8-AD87-4B58-8319-3C4790F98D9E}" type="pres">
      <dgm:prSet presAssocID="{739C448C-0434-4D74-96D8-CF70ABC12A40}" presName="rect2" presStyleLbl="alignAcc1" presStyleIdx="1" presStyleCnt="6"/>
      <dgm:spPr/>
      <dgm:t>
        <a:bodyPr/>
        <a:lstStyle/>
        <a:p>
          <a:endParaRPr lang="en-US"/>
        </a:p>
      </dgm:t>
    </dgm:pt>
    <dgm:pt modelId="{0DF89321-5AAC-4953-B17A-9C254A69ED4B}" type="pres">
      <dgm:prSet presAssocID="{86EAD210-45FB-4D75-87E7-9C08946B9509}" presName="vertSpace3" presStyleLbl="node1" presStyleIdx="1" presStyleCnt="6"/>
      <dgm:spPr/>
    </dgm:pt>
    <dgm:pt modelId="{7A849966-9A3E-4A31-B9AD-36995BBE85F9}" type="pres">
      <dgm:prSet presAssocID="{86EAD210-45FB-4D75-87E7-9C08946B9509}" presName="circle3" presStyleLbl="node1" presStyleIdx="2" presStyleCnt="6"/>
      <dgm:spPr/>
    </dgm:pt>
    <dgm:pt modelId="{2AB9F194-F281-4058-B56D-BA17EBEB8B68}" type="pres">
      <dgm:prSet presAssocID="{86EAD210-45FB-4D75-87E7-9C08946B9509}" presName="rect3" presStyleLbl="alignAcc1" presStyleIdx="2" presStyleCnt="6"/>
      <dgm:spPr/>
      <dgm:t>
        <a:bodyPr/>
        <a:lstStyle/>
        <a:p>
          <a:endParaRPr lang="en-US"/>
        </a:p>
      </dgm:t>
    </dgm:pt>
    <dgm:pt modelId="{EBC767CA-9E3B-4816-9447-74F45547165D}" type="pres">
      <dgm:prSet presAssocID="{09895EC3-AFFF-4D30-881A-C436C276D541}" presName="vertSpace4" presStyleLbl="node1" presStyleIdx="2" presStyleCnt="6"/>
      <dgm:spPr/>
    </dgm:pt>
    <dgm:pt modelId="{B3B5092C-CF0B-48B3-99BE-08B84193C399}" type="pres">
      <dgm:prSet presAssocID="{09895EC3-AFFF-4D30-881A-C436C276D541}" presName="circle4" presStyleLbl="node1" presStyleIdx="3" presStyleCnt="6"/>
      <dgm:spPr/>
    </dgm:pt>
    <dgm:pt modelId="{17EC210B-C358-4CFD-80A2-2BD9EA4C04A8}" type="pres">
      <dgm:prSet presAssocID="{09895EC3-AFFF-4D30-881A-C436C276D541}" presName="rect4" presStyleLbl="alignAcc1" presStyleIdx="3" presStyleCnt="6"/>
      <dgm:spPr/>
      <dgm:t>
        <a:bodyPr/>
        <a:lstStyle/>
        <a:p>
          <a:endParaRPr lang="en-US"/>
        </a:p>
      </dgm:t>
    </dgm:pt>
    <dgm:pt modelId="{F5744A83-E33D-4187-B50D-36E33CE81292}" type="pres">
      <dgm:prSet presAssocID="{BA2DC8B8-21EC-44D4-AC15-7A118ABE8C04}" presName="vertSpace5" presStyleLbl="node1" presStyleIdx="3" presStyleCnt="6"/>
      <dgm:spPr/>
    </dgm:pt>
    <dgm:pt modelId="{CDC97570-D589-4F99-A562-34E2E04FAF4C}" type="pres">
      <dgm:prSet presAssocID="{BA2DC8B8-21EC-44D4-AC15-7A118ABE8C04}" presName="circle5" presStyleLbl="node1" presStyleIdx="4" presStyleCnt="6"/>
      <dgm:spPr/>
    </dgm:pt>
    <dgm:pt modelId="{B2297E3B-7F14-45EB-9D36-D04F1622E7A6}" type="pres">
      <dgm:prSet presAssocID="{BA2DC8B8-21EC-44D4-AC15-7A118ABE8C04}" presName="rect5" presStyleLbl="alignAcc1" presStyleIdx="4" presStyleCnt="6"/>
      <dgm:spPr/>
      <dgm:t>
        <a:bodyPr/>
        <a:lstStyle/>
        <a:p>
          <a:endParaRPr lang="en-US"/>
        </a:p>
      </dgm:t>
    </dgm:pt>
    <dgm:pt modelId="{AD696355-2278-432B-B3DE-43FA5121C9DA}" type="pres">
      <dgm:prSet presAssocID="{656C7763-0DAA-4874-9AF2-BACCDF7CF370}" presName="vertSpace6" presStyleLbl="node1" presStyleIdx="4" presStyleCnt="6"/>
      <dgm:spPr/>
    </dgm:pt>
    <dgm:pt modelId="{6EA92DF4-6781-4C7B-B87C-67F630832181}" type="pres">
      <dgm:prSet presAssocID="{656C7763-0DAA-4874-9AF2-BACCDF7CF370}" presName="circle6" presStyleLbl="node1" presStyleIdx="5" presStyleCnt="6"/>
      <dgm:spPr/>
    </dgm:pt>
    <dgm:pt modelId="{6149F854-C0BE-43AA-8DEF-9A359942DAAF}" type="pres">
      <dgm:prSet presAssocID="{656C7763-0DAA-4874-9AF2-BACCDF7CF370}" presName="rect6" presStyleLbl="alignAcc1" presStyleIdx="5" presStyleCnt="6"/>
      <dgm:spPr/>
      <dgm:t>
        <a:bodyPr/>
        <a:lstStyle/>
        <a:p>
          <a:endParaRPr lang="en-US"/>
        </a:p>
      </dgm:t>
    </dgm:pt>
    <dgm:pt modelId="{E1D8C2D1-1C6E-4E94-96D8-5F189108A7F1}" type="pres">
      <dgm:prSet presAssocID="{F1172165-4D5E-45DD-B87B-8248AD358F88}" presName="rect1ParTxNoCh" presStyleLbl="alignAcc1" presStyleIdx="5" presStyleCnt="6">
        <dgm:presLayoutVars>
          <dgm:chMax val="1"/>
          <dgm:bulletEnabled val="1"/>
        </dgm:presLayoutVars>
      </dgm:prSet>
      <dgm:spPr/>
      <dgm:t>
        <a:bodyPr/>
        <a:lstStyle/>
        <a:p>
          <a:endParaRPr lang="en-US"/>
        </a:p>
      </dgm:t>
    </dgm:pt>
    <dgm:pt modelId="{2FA79E30-B179-4C37-8B0B-3AA370EFB59E}" type="pres">
      <dgm:prSet presAssocID="{739C448C-0434-4D74-96D8-CF70ABC12A40}" presName="rect2ParTxNoCh" presStyleLbl="alignAcc1" presStyleIdx="5" presStyleCnt="6">
        <dgm:presLayoutVars>
          <dgm:chMax val="1"/>
          <dgm:bulletEnabled val="1"/>
        </dgm:presLayoutVars>
      </dgm:prSet>
      <dgm:spPr/>
      <dgm:t>
        <a:bodyPr/>
        <a:lstStyle/>
        <a:p>
          <a:endParaRPr lang="en-US"/>
        </a:p>
      </dgm:t>
    </dgm:pt>
    <dgm:pt modelId="{2993F47E-FA22-458F-AA19-0BF64D650EA3}" type="pres">
      <dgm:prSet presAssocID="{86EAD210-45FB-4D75-87E7-9C08946B9509}" presName="rect3ParTxNoCh" presStyleLbl="alignAcc1" presStyleIdx="5" presStyleCnt="6">
        <dgm:presLayoutVars>
          <dgm:chMax val="1"/>
          <dgm:bulletEnabled val="1"/>
        </dgm:presLayoutVars>
      </dgm:prSet>
      <dgm:spPr/>
      <dgm:t>
        <a:bodyPr/>
        <a:lstStyle/>
        <a:p>
          <a:endParaRPr lang="en-US"/>
        </a:p>
      </dgm:t>
    </dgm:pt>
    <dgm:pt modelId="{AEFC8262-2FDA-4E57-AC7D-2B9021422D91}" type="pres">
      <dgm:prSet presAssocID="{09895EC3-AFFF-4D30-881A-C436C276D541}" presName="rect4ParTxNoCh" presStyleLbl="alignAcc1" presStyleIdx="5" presStyleCnt="6">
        <dgm:presLayoutVars>
          <dgm:chMax val="1"/>
          <dgm:bulletEnabled val="1"/>
        </dgm:presLayoutVars>
      </dgm:prSet>
      <dgm:spPr/>
      <dgm:t>
        <a:bodyPr/>
        <a:lstStyle/>
        <a:p>
          <a:endParaRPr lang="en-US"/>
        </a:p>
      </dgm:t>
    </dgm:pt>
    <dgm:pt modelId="{E0FA8950-BC05-4890-A33B-CA5E76CE70E8}" type="pres">
      <dgm:prSet presAssocID="{BA2DC8B8-21EC-44D4-AC15-7A118ABE8C04}" presName="rect5ParTxNoCh" presStyleLbl="alignAcc1" presStyleIdx="5" presStyleCnt="6">
        <dgm:presLayoutVars>
          <dgm:chMax val="1"/>
          <dgm:bulletEnabled val="1"/>
        </dgm:presLayoutVars>
      </dgm:prSet>
      <dgm:spPr/>
      <dgm:t>
        <a:bodyPr/>
        <a:lstStyle/>
        <a:p>
          <a:endParaRPr lang="en-US"/>
        </a:p>
      </dgm:t>
    </dgm:pt>
    <dgm:pt modelId="{300C3934-4A62-44B0-8B82-7E8FE25F5CE4}" type="pres">
      <dgm:prSet presAssocID="{656C7763-0DAA-4874-9AF2-BACCDF7CF370}" presName="rect6ParTxNoCh" presStyleLbl="alignAcc1" presStyleIdx="5" presStyleCnt="6">
        <dgm:presLayoutVars>
          <dgm:chMax val="1"/>
          <dgm:bulletEnabled val="1"/>
        </dgm:presLayoutVars>
      </dgm:prSet>
      <dgm:spPr/>
      <dgm:t>
        <a:bodyPr/>
        <a:lstStyle/>
        <a:p>
          <a:endParaRPr lang="en-US"/>
        </a:p>
      </dgm:t>
    </dgm:pt>
  </dgm:ptLst>
  <dgm:cxnLst>
    <dgm:cxn modelId="{644101B2-77D8-45E5-86ED-0A2E0B0203A1}" srcId="{800834E6-1A24-4A72-89C4-678CDD7E8487}" destId="{BA2DC8B8-21EC-44D4-AC15-7A118ABE8C04}" srcOrd="4" destOrd="0" parTransId="{1C79F4A0-36D8-4E65-AF8A-3072760E8DFA}" sibTransId="{451D2173-74E5-4C9E-B979-E43789E8A4D5}"/>
    <dgm:cxn modelId="{3B449E54-B9CB-49AA-858D-A467712EAD30}" srcId="{800834E6-1A24-4A72-89C4-678CDD7E8487}" destId="{739C448C-0434-4D74-96D8-CF70ABC12A40}" srcOrd="1" destOrd="0" parTransId="{6D0B2472-4B41-436C-9319-FEA94781E540}" sibTransId="{17540429-5C10-4D41-9536-62F57A49D5D2}"/>
    <dgm:cxn modelId="{AA175918-67F5-4A0A-ADB2-8C7AB7A782AD}" type="presOf" srcId="{739C448C-0434-4D74-96D8-CF70ABC12A40}" destId="{2FA79E30-B179-4C37-8B0B-3AA370EFB59E}" srcOrd="1" destOrd="0" presId="urn:microsoft.com/office/officeart/2005/8/layout/target3"/>
    <dgm:cxn modelId="{14725340-F006-4EBC-B010-39AA44D0AF02}" type="presOf" srcId="{86EAD210-45FB-4D75-87E7-9C08946B9509}" destId="{2993F47E-FA22-458F-AA19-0BF64D650EA3}" srcOrd="1" destOrd="0" presId="urn:microsoft.com/office/officeart/2005/8/layout/target3"/>
    <dgm:cxn modelId="{11783EAE-42A7-461D-8CB1-089063C8EB73}" srcId="{800834E6-1A24-4A72-89C4-678CDD7E8487}" destId="{656C7763-0DAA-4874-9AF2-BACCDF7CF370}" srcOrd="5" destOrd="0" parTransId="{7C559E9D-A79A-4620-9841-9AC3E3B9B6A5}" sibTransId="{66C33546-98DA-43D0-84CD-4F9539CCFA0B}"/>
    <dgm:cxn modelId="{4E9C7661-BE04-45F2-B036-DA366400031F}" type="presOf" srcId="{86EAD210-45FB-4D75-87E7-9C08946B9509}" destId="{2AB9F194-F281-4058-B56D-BA17EBEB8B68}" srcOrd="0" destOrd="0" presId="urn:microsoft.com/office/officeart/2005/8/layout/target3"/>
    <dgm:cxn modelId="{B013F772-3DE5-4B70-8D3F-272967818A7A}" srcId="{800834E6-1A24-4A72-89C4-678CDD7E8487}" destId="{F1172165-4D5E-45DD-B87B-8248AD358F88}" srcOrd="0" destOrd="0" parTransId="{9EA47251-3513-4A34-A309-A79CD360592E}" sibTransId="{4C48DA2B-A788-4DC7-9E2C-748D7CD5A028}"/>
    <dgm:cxn modelId="{5569DA3B-18A8-434B-9FFE-3465042E31DD}" type="presOf" srcId="{739C448C-0434-4D74-96D8-CF70ABC12A40}" destId="{A183B6C8-AD87-4B58-8319-3C4790F98D9E}" srcOrd="0" destOrd="0" presId="urn:microsoft.com/office/officeart/2005/8/layout/target3"/>
    <dgm:cxn modelId="{38516D16-96E4-4BA6-9782-387712AAA844}" type="presOf" srcId="{BA2DC8B8-21EC-44D4-AC15-7A118ABE8C04}" destId="{E0FA8950-BC05-4890-A33B-CA5E76CE70E8}" srcOrd="1" destOrd="0" presId="urn:microsoft.com/office/officeart/2005/8/layout/target3"/>
    <dgm:cxn modelId="{ABA543FC-9F71-4728-8CDE-643554621A95}" type="presOf" srcId="{09895EC3-AFFF-4D30-881A-C436C276D541}" destId="{AEFC8262-2FDA-4E57-AC7D-2B9021422D91}" srcOrd="1" destOrd="0" presId="urn:microsoft.com/office/officeart/2005/8/layout/target3"/>
    <dgm:cxn modelId="{514CAF40-4383-4F0E-83C2-5E972CB449A9}" type="presOf" srcId="{F1172165-4D5E-45DD-B87B-8248AD358F88}" destId="{E1D8C2D1-1C6E-4E94-96D8-5F189108A7F1}" srcOrd="1" destOrd="0" presId="urn:microsoft.com/office/officeart/2005/8/layout/target3"/>
    <dgm:cxn modelId="{06E69174-EC66-490C-8F46-6FCD0218BE2C}" type="presOf" srcId="{800834E6-1A24-4A72-89C4-678CDD7E8487}" destId="{46E0E471-AF7A-47EE-A997-8E04720561C1}" srcOrd="0" destOrd="0" presId="urn:microsoft.com/office/officeart/2005/8/layout/target3"/>
    <dgm:cxn modelId="{22BA5583-6B61-4A69-A2CD-504110B14E78}" srcId="{800834E6-1A24-4A72-89C4-678CDD7E8487}" destId="{09895EC3-AFFF-4D30-881A-C436C276D541}" srcOrd="3" destOrd="0" parTransId="{410A8AD1-41B0-4357-8A00-293E231C0C20}" sibTransId="{27EF365F-F3F8-47D7-9F74-5F17B4178A2D}"/>
    <dgm:cxn modelId="{5265DB4C-A9FB-4A22-AFC7-09A98590EC83}" srcId="{800834E6-1A24-4A72-89C4-678CDD7E8487}" destId="{86EAD210-45FB-4D75-87E7-9C08946B9509}" srcOrd="2" destOrd="0" parTransId="{48400174-E03C-477E-BF76-9CC4327E7C4E}" sibTransId="{B72560CF-3D41-415B-93EB-6A7DF6E7C440}"/>
    <dgm:cxn modelId="{8D43D42A-2E98-42BD-A389-5EAD8F217013}" type="presOf" srcId="{09895EC3-AFFF-4D30-881A-C436C276D541}" destId="{17EC210B-C358-4CFD-80A2-2BD9EA4C04A8}" srcOrd="0" destOrd="0" presId="urn:microsoft.com/office/officeart/2005/8/layout/target3"/>
    <dgm:cxn modelId="{0D51BA15-9B14-404A-AB98-45BEA02BA84C}" type="presOf" srcId="{656C7763-0DAA-4874-9AF2-BACCDF7CF370}" destId="{300C3934-4A62-44B0-8B82-7E8FE25F5CE4}" srcOrd="1" destOrd="0" presId="urn:microsoft.com/office/officeart/2005/8/layout/target3"/>
    <dgm:cxn modelId="{C973BCF9-1F5F-4263-8ED9-C4663C61605C}" type="presOf" srcId="{656C7763-0DAA-4874-9AF2-BACCDF7CF370}" destId="{6149F854-C0BE-43AA-8DEF-9A359942DAAF}" srcOrd="0" destOrd="0" presId="urn:microsoft.com/office/officeart/2005/8/layout/target3"/>
    <dgm:cxn modelId="{405B83E5-423C-43C7-9D14-279B3C086D74}" type="presOf" srcId="{F1172165-4D5E-45DD-B87B-8248AD358F88}" destId="{676DED84-4770-4F59-8442-AC21BF929BA2}" srcOrd="0" destOrd="0" presId="urn:microsoft.com/office/officeart/2005/8/layout/target3"/>
    <dgm:cxn modelId="{60720325-B10E-46A7-B57A-E409D884C8C7}" type="presOf" srcId="{BA2DC8B8-21EC-44D4-AC15-7A118ABE8C04}" destId="{B2297E3B-7F14-45EB-9D36-D04F1622E7A6}" srcOrd="0" destOrd="0" presId="urn:microsoft.com/office/officeart/2005/8/layout/target3"/>
    <dgm:cxn modelId="{B9724CC6-0D39-4B87-BDF6-316D9611034E}" type="presParOf" srcId="{46E0E471-AF7A-47EE-A997-8E04720561C1}" destId="{6D0CFE52-B778-4934-A12B-6550A3D1A119}" srcOrd="0" destOrd="0" presId="urn:microsoft.com/office/officeart/2005/8/layout/target3"/>
    <dgm:cxn modelId="{E5004A71-54EA-44E3-8A4B-E98CEE5FA6C3}" type="presParOf" srcId="{46E0E471-AF7A-47EE-A997-8E04720561C1}" destId="{F7B17AF5-1E0F-4BB2-8EF0-FE52500BA538}" srcOrd="1" destOrd="0" presId="urn:microsoft.com/office/officeart/2005/8/layout/target3"/>
    <dgm:cxn modelId="{BA6F0A7E-5C9B-4BAC-A9D4-2213A9CEA94C}" type="presParOf" srcId="{46E0E471-AF7A-47EE-A997-8E04720561C1}" destId="{676DED84-4770-4F59-8442-AC21BF929BA2}" srcOrd="2" destOrd="0" presId="urn:microsoft.com/office/officeart/2005/8/layout/target3"/>
    <dgm:cxn modelId="{1D4CF8B5-F9CA-434D-AB2D-BACCE1E10A93}" type="presParOf" srcId="{46E0E471-AF7A-47EE-A997-8E04720561C1}" destId="{99650B7D-F0EC-44A7-8FF9-A124C559A831}" srcOrd="3" destOrd="0" presId="urn:microsoft.com/office/officeart/2005/8/layout/target3"/>
    <dgm:cxn modelId="{6E16042D-58FA-493B-A6FB-7891B5AE95BE}" type="presParOf" srcId="{46E0E471-AF7A-47EE-A997-8E04720561C1}" destId="{D4B2BFAA-8530-4C3F-87CE-AEB22300CF68}" srcOrd="4" destOrd="0" presId="urn:microsoft.com/office/officeart/2005/8/layout/target3"/>
    <dgm:cxn modelId="{98F52A53-41EA-43B8-BEE0-2BD47B28D504}" type="presParOf" srcId="{46E0E471-AF7A-47EE-A997-8E04720561C1}" destId="{A183B6C8-AD87-4B58-8319-3C4790F98D9E}" srcOrd="5" destOrd="0" presId="urn:microsoft.com/office/officeart/2005/8/layout/target3"/>
    <dgm:cxn modelId="{0CBC316A-FB59-4A49-9579-EEBC30342BC0}" type="presParOf" srcId="{46E0E471-AF7A-47EE-A997-8E04720561C1}" destId="{0DF89321-5AAC-4953-B17A-9C254A69ED4B}" srcOrd="6" destOrd="0" presId="urn:microsoft.com/office/officeart/2005/8/layout/target3"/>
    <dgm:cxn modelId="{E63BC48A-DF70-4D13-9617-D27366C550D2}" type="presParOf" srcId="{46E0E471-AF7A-47EE-A997-8E04720561C1}" destId="{7A849966-9A3E-4A31-B9AD-36995BBE85F9}" srcOrd="7" destOrd="0" presId="urn:microsoft.com/office/officeart/2005/8/layout/target3"/>
    <dgm:cxn modelId="{D5AAA05C-8341-4D50-AD44-2483EF5C1D97}" type="presParOf" srcId="{46E0E471-AF7A-47EE-A997-8E04720561C1}" destId="{2AB9F194-F281-4058-B56D-BA17EBEB8B68}" srcOrd="8" destOrd="0" presId="urn:microsoft.com/office/officeart/2005/8/layout/target3"/>
    <dgm:cxn modelId="{B5FCE35A-9348-4A50-8C00-4E0CF1D73FC7}" type="presParOf" srcId="{46E0E471-AF7A-47EE-A997-8E04720561C1}" destId="{EBC767CA-9E3B-4816-9447-74F45547165D}" srcOrd="9" destOrd="0" presId="urn:microsoft.com/office/officeart/2005/8/layout/target3"/>
    <dgm:cxn modelId="{BCDE2D0C-B4EE-4611-A948-F0C5FAE8D0D8}" type="presParOf" srcId="{46E0E471-AF7A-47EE-A997-8E04720561C1}" destId="{B3B5092C-CF0B-48B3-99BE-08B84193C399}" srcOrd="10" destOrd="0" presId="urn:microsoft.com/office/officeart/2005/8/layout/target3"/>
    <dgm:cxn modelId="{0C9A0DD8-BC6F-4FC9-BAF3-36906671DB10}" type="presParOf" srcId="{46E0E471-AF7A-47EE-A997-8E04720561C1}" destId="{17EC210B-C358-4CFD-80A2-2BD9EA4C04A8}" srcOrd="11" destOrd="0" presId="urn:microsoft.com/office/officeart/2005/8/layout/target3"/>
    <dgm:cxn modelId="{156B47CC-7BB5-40CE-BE9C-5288E6018478}" type="presParOf" srcId="{46E0E471-AF7A-47EE-A997-8E04720561C1}" destId="{F5744A83-E33D-4187-B50D-36E33CE81292}" srcOrd="12" destOrd="0" presId="urn:microsoft.com/office/officeart/2005/8/layout/target3"/>
    <dgm:cxn modelId="{22EE3626-D83F-4EA7-8781-FED6E1F76ACB}" type="presParOf" srcId="{46E0E471-AF7A-47EE-A997-8E04720561C1}" destId="{CDC97570-D589-4F99-A562-34E2E04FAF4C}" srcOrd="13" destOrd="0" presId="urn:microsoft.com/office/officeart/2005/8/layout/target3"/>
    <dgm:cxn modelId="{39172D08-7B38-4FC7-8175-EC673153F369}" type="presParOf" srcId="{46E0E471-AF7A-47EE-A997-8E04720561C1}" destId="{B2297E3B-7F14-45EB-9D36-D04F1622E7A6}" srcOrd="14" destOrd="0" presId="urn:microsoft.com/office/officeart/2005/8/layout/target3"/>
    <dgm:cxn modelId="{658D19D6-D854-42AC-97AD-57D711D74D4C}" type="presParOf" srcId="{46E0E471-AF7A-47EE-A997-8E04720561C1}" destId="{AD696355-2278-432B-B3DE-43FA5121C9DA}" srcOrd="15" destOrd="0" presId="urn:microsoft.com/office/officeart/2005/8/layout/target3"/>
    <dgm:cxn modelId="{004684CB-6E60-4619-AB6B-9C577AFF8C68}" type="presParOf" srcId="{46E0E471-AF7A-47EE-A997-8E04720561C1}" destId="{6EA92DF4-6781-4C7B-B87C-67F630832181}" srcOrd="16" destOrd="0" presId="urn:microsoft.com/office/officeart/2005/8/layout/target3"/>
    <dgm:cxn modelId="{C440126D-201F-4667-AF4E-F08551BAE326}" type="presParOf" srcId="{46E0E471-AF7A-47EE-A997-8E04720561C1}" destId="{6149F854-C0BE-43AA-8DEF-9A359942DAAF}" srcOrd="17" destOrd="0" presId="urn:microsoft.com/office/officeart/2005/8/layout/target3"/>
    <dgm:cxn modelId="{D58242F0-1AC9-4D71-A9B0-663FA3308D89}" type="presParOf" srcId="{46E0E471-AF7A-47EE-A997-8E04720561C1}" destId="{E1D8C2D1-1C6E-4E94-96D8-5F189108A7F1}" srcOrd="18" destOrd="0" presId="urn:microsoft.com/office/officeart/2005/8/layout/target3"/>
    <dgm:cxn modelId="{966F3204-213A-4E6F-98B8-1CD51B65E9B7}" type="presParOf" srcId="{46E0E471-AF7A-47EE-A997-8E04720561C1}" destId="{2FA79E30-B179-4C37-8B0B-3AA370EFB59E}" srcOrd="19" destOrd="0" presId="urn:microsoft.com/office/officeart/2005/8/layout/target3"/>
    <dgm:cxn modelId="{285CDF20-6F3F-4794-A342-C838F66528BC}" type="presParOf" srcId="{46E0E471-AF7A-47EE-A997-8E04720561C1}" destId="{2993F47E-FA22-458F-AA19-0BF64D650EA3}" srcOrd="20" destOrd="0" presId="urn:microsoft.com/office/officeart/2005/8/layout/target3"/>
    <dgm:cxn modelId="{64050BA8-289D-4C27-B20B-C3981E5B3D3C}" type="presParOf" srcId="{46E0E471-AF7A-47EE-A997-8E04720561C1}" destId="{AEFC8262-2FDA-4E57-AC7D-2B9021422D91}" srcOrd="21" destOrd="0" presId="urn:microsoft.com/office/officeart/2005/8/layout/target3"/>
    <dgm:cxn modelId="{33D615B2-1DD1-4C7D-A8EC-2D675C3584BD}" type="presParOf" srcId="{46E0E471-AF7A-47EE-A997-8E04720561C1}" destId="{E0FA8950-BC05-4890-A33B-CA5E76CE70E8}" srcOrd="22" destOrd="0" presId="urn:microsoft.com/office/officeart/2005/8/layout/target3"/>
    <dgm:cxn modelId="{ADA594F0-CB2A-4F50-8139-73D6DEB38DE2}" type="presParOf" srcId="{46E0E471-AF7A-47EE-A997-8E04720561C1}" destId="{300C3934-4A62-44B0-8B82-7E8FE25F5CE4}"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1FB789-83C7-4F97-9E64-69FA2016F59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371470D-9CE0-42B2-BF8A-7C09C46E65AF}">
      <dgm:prSet/>
      <dgm:spPr/>
      <dgm:t>
        <a:bodyPr/>
        <a:lstStyle/>
        <a:p>
          <a:pPr rtl="1"/>
          <a:r>
            <a:rPr lang="ar-OM" smtClean="0"/>
            <a:t>كل ما في الخليقة يتجدد ويتغير باستمرار- تلك سنة الله في خلقه -والكائنات الحية تتجدد وتتغير وفق تغير الظروف الطبيعية من الخارج ووفق فعالية الجسم والفكر من الداخل. </a:t>
          </a:r>
          <a:endParaRPr lang="en-US"/>
        </a:p>
      </dgm:t>
    </dgm:pt>
    <dgm:pt modelId="{26CEBECD-B174-404C-80E0-53C5DC5CEB31}" type="parTrans" cxnId="{F6734B4C-B669-4E8C-91F8-F92C739F957D}">
      <dgm:prSet/>
      <dgm:spPr/>
      <dgm:t>
        <a:bodyPr/>
        <a:lstStyle/>
        <a:p>
          <a:endParaRPr lang="en-US"/>
        </a:p>
      </dgm:t>
    </dgm:pt>
    <dgm:pt modelId="{53A5050B-54C5-491B-BB70-83F040722BDF}" type="sibTrans" cxnId="{F6734B4C-B669-4E8C-91F8-F92C739F957D}">
      <dgm:prSet/>
      <dgm:spPr/>
      <dgm:t>
        <a:bodyPr/>
        <a:lstStyle/>
        <a:p>
          <a:endParaRPr lang="en-US"/>
        </a:p>
      </dgm:t>
    </dgm:pt>
    <dgm:pt modelId="{9B4540A0-DE32-4FF6-BAD0-390684A04E20}">
      <dgm:prSet/>
      <dgm:spPr/>
      <dgm:t>
        <a:bodyPr/>
        <a:lstStyle/>
        <a:p>
          <a:pPr rtl="1"/>
          <a:r>
            <a:rPr lang="ar-OM" smtClean="0"/>
            <a:t>ولما كان الفكر التربوي في العالم الإسلامي نتاجاً لحيوية الإنسان المسلم فإنه يخضع بدوره للناموس العام، ناموس التطور والتجدد. والمجتمعات الإسلامية تتطور وتتجدد كلما دأبت على تجديد فكرها التربوي وترقد وتتخلف كلما توقف وتخلف فكرها التربوي.</a:t>
          </a:r>
          <a:endParaRPr lang="en-US"/>
        </a:p>
      </dgm:t>
    </dgm:pt>
    <dgm:pt modelId="{50859259-D069-4084-93A9-EEAF5AB41867}" type="parTrans" cxnId="{ADB70709-4572-4A47-8571-A625CFEEAD7F}">
      <dgm:prSet/>
      <dgm:spPr/>
      <dgm:t>
        <a:bodyPr/>
        <a:lstStyle/>
        <a:p>
          <a:endParaRPr lang="en-US"/>
        </a:p>
      </dgm:t>
    </dgm:pt>
    <dgm:pt modelId="{8DC5E2AC-1817-4727-BCBE-7CF4670945B7}" type="sibTrans" cxnId="{ADB70709-4572-4A47-8571-A625CFEEAD7F}">
      <dgm:prSet/>
      <dgm:spPr/>
      <dgm:t>
        <a:bodyPr/>
        <a:lstStyle/>
        <a:p>
          <a:endParaRPr lang="en-US"/>
        </a:p>
      </dgm:t>
    </dgm:pt>
    <dgm:pt modelId="{65AF1D0F-E1EC-48DF-8515-F944E18846D3}">
      <dgm:prSet/>
      <dgm:spPr/>
      <dgm:t>
        <a:bodyPr/>
        <a:lstStyle/>
        <a:p>
          <a:pPr rtl="1"/>
          <a:r>
            <a:rPr lang="ar-OM" smtClean="0"/>
            <a:t>وتجديد الفكر التربوي لا يعني هدم أو مسخ ما هو قائم بل يعني إدامته مع إصلاح ما انتابه من خلل وإضافة ما تتطلبه الأحوال والحاجات الجديدة من إضافات، وحذف ما أصبح غير لازم للظروف المستجدة. وإن الدعوة إلى التجديد ليست بدعة بل هي جزء من تعاليم الإسلام الخالدة التي وردت في الحديث الشريف: ((إن الله تعالى يبعث لهذه الأمة على رأس كل مائة سنة مَن يجدد لها أمر دينها)).</a:t>
          </a:r>
          <a:endParaRPr lang="en-US"/>
        </a:p>
      </dgm:t>
    </dgm:pt>
    <dgm:pt modelId="{93D7223E-4953-49CC-B2A5-B80752ED1318}" type="parTrans" cxnId="{FA49F36D-6849-4723-B2EA-4B41ED97DB8B}">
      <dgm:prSet/>
      <dgm:spPr/>
      <dgm:t>
        <a:bodyPr/>
        <a:lstStyle/>
        <a:p>
          <a:endParaRPr lang="en-US"/>
        </a:p>
      </dgm:t>
    </dgm:pt>
    <dgm:pt modelId="{528AB39A-4110-4200-A535-1B51018562DE}" type="sibTrans" cxnId="{FA49F36D-6849-4723-B2EA-4B41ED97DB8B}">
      <dgm:prSet/>
      <dgm:spPr/>
      <dgm:t>
        <a:bodyPr/>
        <a:lstStyle/>
        <a:p>
          <a:endParaRPr lang="en-US"/>
        </a:p>
      </dgm:t>
    </dgm:pt>
    <dgm:pt modelId="{71D8A98F-630F-4DA4-B9E8-5FFFC09B4C01}" type="pres">
      <dgm:prSet presAssocID="{1E1FB789-83C7-4F97-9E64-69FA2016F596}" presName="linear" presStyleCnt="0">
        <dgm:presLayoutVars>
          <dgm:animLvl val="lvl"/>
          <dgm:resizeHandles val="exact"/>
        </dgm:presLayoutVars>
      </dgm:prSet>
      <dgm:spPr/>
      <dgm:t>
        <a:bodyPr/>
        <a:lstStyle/>
        <a:p>
          <a:endParaRPr lang="en-US"/>
        </a:p>
      </dgm:t>
    </dgm:pt>
    <dgm:pt modelId="{E4D712E2-23FF-4C0D-B10F-ECE768AA85A5}" type="pres">
      <dgm:prSet presAssocID="{E371470D-9CE0-42B2-BF8A-7C09C46E65AF}" presName="parentText" presStyleLbl="node1" presStyleIdx="0" presStyleCnt="3">
        <dgm:presLayoutVars>
          <dgm:chMax val="0"/>
          <dgm:bulletEnabled val="1"/>
        </dgm:presLayoutVars>
      </dgm:prSet>
      <dgm:spPr/>
      <dgm:t>
        <a:bodyPr/>
        <a:lstStyle/>
        <a:p>
          <a:endParaRPr lang="en-US"/>
        </a:p>
      </dgm:t>
    </dgm:pt>
    <dgm:pt modelId="{D3C17AE1-A718-4EF3-88D9-539AFF63A5BF}" type="pres">
      <dgm:prSet presAssocID="{53A5050B-54C5-491B-BB70-83F040722BDF}" presName="spacer" presStyleCnt="0"/>
      <dgm:spPr/>
    </dgm:pt>
    <dgm:pt modelId="{6ACBCA13-7EDC-4B18-BCE9-206149463FA2}" type="pres">
      <dgm:prSet presAssocID="{9B4540A0-DE32-4FF6-BAD0-390684A04E20}" presName="parentText" presStyleLbl="node1" presStyleIdx="1" presStyleCnt="3">
        <dgm:presLayoutVars>
          <dgm:chMax val="0"/>
          <dgm:bulletEnabled val="1"/>
        </dgm:presLayoutVars>
      </dgm:prSet>
      <dgm:spPr/>
      <dgm:t>
        <a:bodyPr/>
        <a:lstStyle/>
        <a:p>
          <a:endParaRPr lang="en-US"/>
        </a:p>
      </dgm:t>
    </dgm:pt>
    <dgm:pt modelId="{6560B277-B299-4621-A910-35C6B0A1A7DB}" type="pres">
      <dgm:prSet presAssocID="{8DC5E2AC-1817-4727-BCBE-7CF4670945B7}" presName="spacer" presStyleCnt="0"/>
      <dgm:spPr/>
    </dgm:pt>
    <dgm:pt modelId="{684A0463-16B1-4DC2-AEFA-F98FA1694ECF}" type="pres">
      <dgm:prSet presAssocID="{65AF1D0F-E1EC-48DF-8515-F944E18846D3}" presName="parentText" presStyleLbl="node1" presStyleIdx="2" presStyleCnt="3">
        <dgm:presLayoutVars>
          <dgm:chMax val="0"/>
          <dgm:bulletEnabled val="1"/>
        </dgm:presLayoutVars>
      </dgm:prSet>
      <dgm:spPr/>
      <dgm:t>
        <a:bodyPr/>
        <a:lstStyle/>
        <a:p>
          <a:endParaRPr lang="en-US"/>
        </a:p>
      </dgm:t>
    </dgm:pt>
  </dgm:ptLst>
  <dgm:cxnLst>
    <dgm:cxn modelId="{FA49F36D-6849-4723-B2EA-4B41ED97DB8B}" srcId="{1E1FB789-83C7-4F97-9E64-69FA2016F596}" destId="{65AF1D0F-E1EC-48DF-8515-F944E18846D3}" srcOrd="2" destOrd="0" parTransId="{93D7223E-4953-49CC-B2A5-B80752ED1318}" sibTransId="{528AB39A-4110-4200-A535-1B51018562DE}"/>
    <dgm:cxn modelId="{ADB70709-4572-4A47-8571-A625CFEEAD7F}" srcId="{1E1FB789-83C7-4F97-9E64-69FA2016F596}" destId="{9B4540A0-DE32-4FF6-BAD0-390684A04E20}" srcOrd="1" destOrd="0" parTransId="{50859259-D069-4084-93A9-EEAF5AB41867}" sibTransId="{8DC5E2AC-1817-4727-BCBE-7CF4670945B7}"/>
    <dgm:cxn modelId="{FCD66567-D607-4274-A6FD-7A9A162A9A03}" type="presOf" srcId="{9B4540A0-DE32-4FF6-BAD0-390684A04E20}" destId="{6ACBCA13-7EDC-4B18-BCE9-206149463FA2}" srcOrd="0" destOrd="0" presId="urn:microsoft.com/office/officeart/2005/8/layout/vList2"/>
    <dgm:cxn modelId="{F6734B4C-B669-4E8C-91F8-F92C739F957D}" srcId="{1E1FB789-83C7-4F97-9E64-69FA2016F596}" destId="{E371470D-9CE0-42B2-BF8A-7C09C46E65AF}" srcOrd="0" destOrd="0" parTransId="{26CEBECD-B174-404C-80E0-53C5DC5CEB31}" sibTransId="{53A5050B-54C5-491B-BB70-83F040722BDF}"/>
    <dgm:cxn modelId="{C1EC0AC5-F8DD-4B04-863D-7B8680ECA0F1}" type="presOf" srcId="{E371470D-9CE0-42B2-BF8A-7C09C46E65AF}" destId="{E4D712E2-23FF-4C0D-B10F-ECE768AA85A5}" srcOrd="0" destOrd="0" presId="urn:microsoft.com/office/officeart/2005/8/layout/vList2"/>
    <dgm:cxn modelId="{13A77662-0EFC-4577-9EF1-B4B9F9F06393}" type="presOf" srcId="{1E1FB789-83C7-4F97-9E64-69FA2016F596}" destId="{71D8A98F-630F-4DA4-B9E8-5FFFC09B4C01}" srcOrd="0" destOrd="0" presId="urn:microsoft.com/office/officeart/2005/8/layout/vList2"/>
    <dgm:cxn modelId="{0C3FEDBB-BF4B-41C3-A7DC-2CF82F5860A8}" type="presOf" srcId="{65AF1D0F-E1EC-48DF-8515-F944E18846D3}" destId="{684A0463-16B1-4DC2-AEFA-F98FA1694ECF}" srcOrd="0" destOrd="0" presId="urn:microsoft.com/office/officeart/2005/8/layout/vList2"/>
    <dgm:cxn modelId="{5E47B298-BE78-4427-8194-0C80451F58EC}" type="presParOf" srcId="{71D8A98F-630F-4DA4-B9E8-5FFFC09B4C01}" destId="{E4D712E2-23FF-4C0D-B10F-ECE768AA85A5}" srcOrd="0" destOrd="0" presId="urn:microsoft.com/office/officeart/2005/8/layout/vList2"/>
    <dgm:cxn modelId="{DB2240BC-072E-4B28-B28D-416F345458F4}" type="presParOf" srcId="{71D8A98F-630F-4DA4-B9E8-5FFFC09B4C01}" destId="{D3C17AE1-A718-4EF3-88D9-539AFF63A5BF}" srcOrd="1" destOrd="0" presId="urn:microsoft.com/office/officeart/2005/8/layout/vList2"/>
    <dgm:cxn modelId="{CC78697F-CE87-4C08-9A7F-73D146AABA3D}" type="presParOf" srcId="{71D8A98F-630F-4DA4-B9E8-5FFFC09B4C01}" destId="{6ACBCA13-7EDC-4B18-BCE9-206149463FA2}" srcOrd="2" destOrd="0" presId="urn:microsoft.com/office/officeart/2005/8/layout/vList2"/>
    <dgm:cxn modelId="{934D6C5F-A7F9-4705-99A2-74D7C1C8B530}" type="presParOf" srcId="{71D8A98F-630F-4DA4-B9E8-5FFFC09B4C01}" destId="{6560B277-B299-4621-A910-35C6B0A1A7DB}" srcOrd="3" destOrd="0" presId="urn:microsoft.com/office/officeart/2005/8/layout/vList2"/>
    <dgm:cxn modelId="{8AF36091-8116-4A81-88E6-60189D5D61BC}" type="presParOf" srcId="{71D8A98F-630F-4DA4-B9E8-5FFFC09B4C01}" destId="{684A0463-16B1-4DC2-AEFA-F98FA1694EC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ADB4C0-EC63-4E3F-8362-3FAA5F75666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3C54713-6F9D-4DF8-AB02-C3D577E5E87D}">
      <dgm:prSet/>
      <dgm:spPr/>
      <dgm:t>
        <a:bodyPr/>
        <a:lstStyle/>
        <a:p>
          <a:pPr rtl="1"/>
          <a:r>
            <a:rPr lang="ar-OM" b="1" smtClean="0"/>
            <a:t>وتجديد الفكر التربوي الإسلامي يتطلب إعادة النظر في شؤون التربية الإسلامية كما تمارس اليوم في البيت وفي المدرسة وفي البيئة الثالثة وما تحويه من مؤسسات دينية واجتماعية واقتصادية وسياسية. </a:t>
          </a:r>
          <a:endParaRPr lang="en-US"/>
        </a:p>
      </dgm:t>
    </dgm:pt>
    <dgm:pt modelId="{0E7A9C0C-1CF3-4AD2-941A-14A9649BD741}" type="parTrans" cxnId="{5C88BF1F-C301-4AA3-A31E-6F6BA28BC159}">
      <dgm:prSet/>
      <dgm:spPr/>
      <dgm:t>
        <a:bodyPr/>
        <a:lstStyle/>
        <a:p>
          <a:endParaRPr lang="en-US"/>
        </a:p>
      </dgm:t>
    </dgm:pt>
    <dgm:pt modelId="{41B496A6-99B1-4776-90DC-D67779BF27F9}" type="sibTrans" cxnId="{5C88BF1F-C301-4AA3-A31E-6F6BA28BC159}">
      <dgm:prSet/>
      <dgm:spPr/>
      <dgm:t>
        <a:bodyPr/>
        <a:lstStyle/>
        <a:p>
          <a:endParaRPr lang="en-US"/>
        </a:p>
      </dgm:t>
    </dgm:pt>
    <dgm:pt modelId="{C3B4B80C-BF19-4B52-AAFA-3350FF3A6D17}">
      <dgm:prSet/>
      <dgm:spPr/>
      <dgm:t>
        <a:bodyPr/>
        <a:lstStyle/>
        <a:p>
          <a:pPr rtl="1"/>
          <a:r>
            <a:rPr lang="ar-OM" b="1" smtClean="0"/>
            <a:t>فقد تقدم المسلمون يوم كان الفكر التربوي الإسلامي حياً نامياً متجدداً وتأخر المسلمون يوم ركد الفكر التربوي الإسلامي وساد العالم الإسلامي الجمود الفكري والتعصب والتشرذم. فإذا شاء المسلمون اليوم تحقيق النهضة الشاملة والارتقاء لابد لهم أن يفكروا في تجديد التربية ويتساءلوا ما هو التجديد الذي نريده للفكر التربوي الإسلامي وما هو مصدره؟</a:t>
          </a:r>
          <a:endParaRPr lang="en-US"/>
        </a:p>
      </dgm:t>
    </dgm:pt>
    <dgm:pt modelId="{C3788984-70B4-4884-8345-035F9AD10EA7}" type="parTrans" cxnId="{1553C2F4-37F2-4A05-82EE-40D5BC834337}">
      <dgm:prSet/>
      <dgm:spPr/>
      <dgm:t>
        <a:bodyPr/>
        <a:lstStyle/>
        <a:p>
          <a:endParaRPr lang="en-US"/>
        </a:p>
      </dgm:t>
    </dgm:pt>
    <dgm:pt modelId="{3B0A6C1D-F579-42FA-95FA-9F20D19E2CA6}" type="sibTrans" cxnId="{1553C2F4-37F2-4A05-82EE-40D5BC834337}">
      <dgm:prSet/>
      <dgm:spPr/>
      <dgm:t>
        <a:bodyPr/>
        <a:lstStyle/>
        <a:p>
          <a:endParaRPr lang="en-US"/>
        </a:p>
      </dgm:t>
    </dgm:pt>
    <dgm:pt modelId="{DE1EEC7B-E91F-4BD4-8E9D-94117AEADDD9}">
      <dgm:prSet/>
      <dgm:spPr/>
      <dgm:t>
        <a:bodyPr/>
        <a:lstStyle/>
        <a:p>
          <a:pPr rtl="1"/>
          <a:r>
            <a:rPr lang="ar-OM" b="1" u="sng" smtClean="0"/>
            <a:t>إن التجديد الذي نريده للفكر التربوي الإسلامي ينبع من درسنا:</a:t>
          </a:r>
          <a:endParaRPr lang="en-US"/>
        </a:p>
      </dgm:t>
    </dgm:pt>
    <dgm:pt modelId="{2B298188-8B8A-4010-B681-1347767FFD92}" type="parTrans" cxnId="{17B637C5-298B-405A-AA4B-B405E8CCF256}">
      <dgm:prSet/>
      <dgm:spPr/>
      <dgm:t>
        <a:bodyPr/>
        <a:lstStyle/>
        <a:p>
          <a:endParaRPr lang="en-US"/>
        </a:p>
      </dgm:t>
    </dgm:pt>
    <dgm:pt modelId="{96D0B406-E6B3-4918-84B3-E8A99102C224}" type="sibTrans" cxnId="{17B637C5-298B-405A-AA4B-B405E8CCF256}">
      <dgm:prSet/>
      <dgm:spPr/>
      <dgm:t>
        <a:bodyPr/>
        <a:lstStyle/>
        <a:p>
          <a:endParaRPr lang="en-US"/>
        </a:p>
      </dgm:t>
    </dgm:pt>
    <dgm:pt modelId="{3F32F464-AD88-480F-9BCB-57EA88848DD3}">
      <dgm:prSet/>
      <dgm:spPr/>
      <dgm:t>
        <a:bodyPr/>
        <a:lstStyle/>
        <a:p>
          <a:pPr rtl="1"/>
          <a:r>
            <a:rPr lang="ar-OM" b="1" smtClean="0"/>
            <a:t>1 ـ دراسة جديدة متعمقة وشاملة للقرآن الكريم والسنة النبوية الشريفة وتراثنا التربوي الإسلامي.</a:t>
          </a:r>
          <a:endParaRPr lang="en-US"/>
        </a:p>
      </dgm:t>
    </dgm:pt>
    <dgm:pt modelId="{4DA1D26A-FA3C-43DE-8C70-597A97FCDD81}" type="parTrans" cxnId="{F550C995-08A1-4698-B653-EC841AB0DE4D}">
      <dgm:prSet/>
      <dgm:spPr/>
      <dgm:t>
        <a:bodyPr/>
        <a:lstStyle/>
        <a:p>
          <a:endParaRPr lang="en-US"/>
        </a:p>
      </dgm:t>
    </dgm:pt>
    <dgm:pt modelId="{2EAB7E4A-9B0A-482A-BC44-986A673247D8}" type="sibTrans" cxnId="{F550C995-08A1-4698-B653-EC841AB0DE4D}">
      <dgm:prSet/>
      <dgm:spPr/>
      <dgm:t>
        <a:bodyPr/>
        <a:lstStyle/>
        <a:p>
          <a:endParaRPr lang="en-US"/>
        </a:p>
      </dgm:t>
    </dgm:pt>
    <dgm:pt modelId="{1C9F9912-F8A5-4EAC-8F11-45A823291F95}">
      <dgm:prSet/>
      <dgm:spPr/>
      <dgm:t>
        <a:bodyPr/>
        <a:lstStyle/>
        <a:p>
          <a:pPr rtl="1"/>
          <a:r>
            <a:rPr lang="ar-OM" b="1" smtClean="0"/>
            <a:t>2 ـ مشاكلنا الإسلامية المعاصرة وآمالنا وطموحاتنا المستقبلية.</a:t>
          </a:r>
          <a:endParaRPr lang="en-US"/>
        </a:p>
      </dgm:t>
    </dgm:pt>
    <dgm:pt modelId="{F29E2C6A-AD30-4DDA-B06C-6F16AD3AE04D}" type="parTrans" cxnId="{692261C6-201A-4A9C-BFB9-30154CA50422}">
      <dgm:prSet/>
      <dgm:spPr/>
      <dgm:t>
        <a:bodyPr/>
        <a:lstStyle/>
        <a:p>
          <a:endParaRPr lang="en-US"/>
        </a:p>
      </dgm:t>
    </dgm:pt>
    <dgm:pt modelId="{73EC91BF-017C-44B8-9641-F745C156E207}" type="sibTrans" cxnId="{692261C6-201A-4A9C-BFB9-30154CA50422}">
      <dgm:prSet/>
      <dgm:spPr/>
      <dgm:t>
        <a:bodyPr/>
        <a:lstStyle/>
        <a:p>
          <a:endParaRPr lang="en-US"/>
        </a:p>
      </dgm:t>
    </dgm:pt>
    <dgm:pt modelId="{51E82DF4-79C3-4E8E-8913-B2D604ECD5D3}">
      <dgm:prSet/>
      <dgm:spPr/>
      <dgm:t>
        <a:bodyPr/>
        <a:lstStyle/>
        <a:p>
          <a:pPr rtl="1"/>
          <a:r>
            <a:rPr lang="ar-OM" b="1" smtClean="0"/>
            <a:t>3 ـ درسنا للتطورات العلمية والتقنيات وما يرافقها من تنظيمات تربوية واقتصادية واجتماعية في البلاد المتقدمة</a:t>
          </a:r>
          <a:endParaRPr lang="en-US"/>
        </a:p>
      </dgm:t>
    </dgm:pt>
    <dgm:pt modelId="{CA614715-0CF4-4CE4-A4DE-D4E22AE4FDB8}" type="parTrans" cxnId="{21EF624B-2FEF-4EBD-B566-F16E93EAACFF}">
      <dgm:prSet/>
      <dgm:spPr/>
      <dgm:t>
        <a:bodyPr/>
        <a:lstStyle/>
        <a:p>
          <a:endParaRPr lang="en-US"/>
        </a:p>
      </dgm:t>
    </dgm:pt>
    <dgm:pt modelId="{11A0371A-7389-4A45-94C6-BD3BBF125D61}" type="sibTrans" cxnId="{21EF624B-2FEF-4EBD-B566-F16E93EAACFF}">
      <dgm:prSet/>
      <dgm:spPr/>
      <dgm:t>
        <a:bodyPr/>
        <a:lstStyle/>
        <a:p>
          <a:endParaRPr lang="en-US"/>
        </a:p>
      </dgm:t>
    </dgm:pt>
    <dgm:pt modelId="{5F344B39-2FA9-4817-B060-4FDF8BF5FAC3}" type="pres">
      <dgm:prSet presAssocID="{97ADB4C0-EC63-4E3F-8362-3FAA5F756663}" presName="linear" presStyleCnt="0">
        <dgm:presLayoutVars>
          <dgm:animLvl val="lvl"/>
          <dgm:resizeHandles val="exact"/>
        </dgm:presLayoutVars>
      </dgm:prSet>
      <dgm:spPr/>
      <dgm:t>
        <a:bodyPr/>
        <a:lstStyle/>
        <a:p>
          <a:endParaRPr lang="en-US"/>
        </a:p>
      </dgm:t>
    </dgm:pt>
    <dgm:pt modelId="{FAA37122-8E71-4A3E-A0E7-39E1B20652F1}" type="pres">
      <dgm:prSet presAssocID="{53C54713-6F9D-4DF8-AB02-C3D577E5E87D}" presName="parentText" presStyleLbl="node1" presStyleIdx="0" presStyleCnt="3">
        <dgm:presLayoutVars>
          <dgm:chMax val="0"/>
          <dgm:bulletEnabled val="1"/>
        </dgm:presLayoutVars>
      </dgm:prSet>
      <dgm:spPr/>
      <dgm:t>
        <a:bodyPr/>
        <a:lstStyle/>
        <a:p>
          <a:endParaRPr lang="en-US"/>
        </a:p>
      </dgm:t>
    </dgm:pt>
    <dgm:pt modelId="{C1C6D33B-C49C-4F1F-B53B-AEC8B028BEA9}" type="pres">
      <dgm:prSet presAssocID="{41B496A6-99B1-4776-90DC-D67779BF27F9}" presName="spacer" presStyleCnt="0"/>
      <dgm:spPr/>
    </dgm:pt>
    <dgm:pt modelId="{7EDFFDC8-7841-4988-A981-E1DE5C56CC87}" type="pres">
      <dgm:prSet presAssocID="{C3B4B80C-BF19-4B52-AAFA-3350FF3A6D17}" presName="parentText" presStyleLbl="node1" presStyleIdx="1" presStyleCnt="3">
        <dgm:presLayoutVars>
          <dgm:chMax val="0"/>
          <dgm:bulletEnabled val="1"/>
        </dgm:presLayoutVars>
      </dgm:prSet>
      <dgm:spPr/>
      <dgm:t>
        <a:bodyPr/>
        <a:lstStyle/>
        <a:p>
          <a:endParaRPr lang="en-US"/>
        </a:p>
      </dgm:t>
    </dgm:pt>
    <dgm:pt modelId="{3138E553-2B4B-41E6-85C4-C18D9B446340}" type="pres">
      <dgm:prSet presAssocID="{3B0A6C1D-F579-42FA-95FA-9F20D19E2CA6}" presName="spacer" presStyleCnt="0"/>
      <dgm:spPr/>
    </dgm:pt>
    <dgm:pt modelId="{57892AB4-D0E3-47D7-99AC-E9AB8D9FCB83}" type="pres">
      <dgm:prSet presAssocID="{DE1EEC7B-E91F-4BD4-8E9D-94117AEADDD9}" presName="parentText" presStyleLbl="node1" presStyleIdx="2" presStyleCnt="3">
        <dgm:presLayoutVars>
          <dgm:chMax val="0"/>
          <dgm:bulletEnabled val="1"/>
        </dgm:presLayoutVars>
      </dgm:prSet>
      <dgm:spPr/>
      <dgm:t>
        <a:bodyPr/>
        <a:lstStyle/>
        <a:p>
          <a:endParaRPr lang="en-US"/>
        </a:p>
      </dgm:t>
    </dgm:pt>
    <dgm:pt modelId="{BCBE2DC7-7E06-4CAF-BEFE-99190F5E4624}" type="pres">
      <dgm:prSet presAssocID="{DE1EEC7B-E91F-4BD4-8E9D-94117AEADDD9}" presName="childText" presStyleLbl="revTx" presStyleIdx="0" presStyleCnt="1">
        <dgm:presLayoutVars>
          <dgm:bulletEnabled val="1"/>
        </dgm:presLayoutVars>
      </dgm:prSet>
      <dgm:spPr/>
      <dgm:t>
        <a:bodyPr/>
        <a:lstStyle/>
        <a:p>
          <a:endParaRPr lang="en-US"/>
        </a:p>
      </dgm:t>
    </dgm:pt>
  </dgm:ptLst>
  <dgm:cxnLst>
    <dgm:cxn modelId="{89845135-B751-41BC-9361-7EFC8D9BFE9C}" type="presOf" srcId="{1C9F9912-F8A5-4EAC-8F11-45A823291F95}" destId="{BCBE2DC7-7E06-4CAF-BEFE-99190F5E4624}" srcOrd="0" destOrd="1" presId="urn:microsoft.com/office/officeart/2005/8/layout/vList2"/>
    <dgm:cxn modelId="{21EF624B-2FEF-4EBD-B566-F16E93EAACFF}" srcId="{DE1EEC7B-E91F-4BD4-8E9D-94117AEADDD9}" destId="{51E82DF4-79C3-4E8E-8913-B2D604ECD5D3}" srcOrd="2" destOrd="0" parTransId="{CA614715-0CF4-4CE4-A4DE-D4E22AE4FDB8}" sibTransId="{11A0371A-7389-4A45-94C6-BD3BBF125D61}"/>
    <dgm:cxn modelId="{5C88BF1F-C301-4AA3-A31E-6F6BA28BC159}" srcId="{97ADB4C0-EC63-4E3F-8362-3FAA5F756663}" destId="{53C54713-6F9D-4DF8-AB02-C3D577E5E87D}" srcOrd="0" destOrd="0" parTransId="{0E7A9C0C-1CF3-4AD2-941A-14A9649BD741}" sibTransId="{41B496A6-99B1-4776-90DC-D67779BF27F9}"/>
    <dgm:cxn modelId="{511ACF73-BB4E-4A0C-BECE-F42C7D4A1F6A}" type="presOf" srcId="{51E82DF4-79C3-4E8E-8913-B2D604ECD5D3}" destId="{BCBE2DC7-7E06-4CAF-BEFE-99190F5E4624}" srcOrd="0" destOrd="2" presId="urn:microsoft.com/office/officeart/2005/8/layout/vList2"/>
    <dgm:cxn modelId="{02A97745-1121-41F8-AEDF-D463878C0713}" type="presOf" srcId="{DE1EEC7B-E91F-4BD4-8E9D-94117AEADDD9}" destId="{57892AB4-D0E3-47D7-99AC-E9AB8D9FCB83}" srcOrd="0" destOrd="0" presId="urn:microsoft.com/office/officeart/2005/8/layout/vList2"/>
    <dgm:cxn modelId="{1553C2F4-37F2-4A05-82EE-40D5BC834337}" srcId="{97ADB4C0-EC63-4E3F-8362-3FAA5F756663}" destId="{C3B4B80C-BF19-4B52-AAFA-3350FF3A6D17}" srcOrd="1" destOrd="0" parTransId="{C3788984-70B4-4884-8345-035F9AD10EA7}" sibTransId="{3B0A6C1D-F579-42FA-95FA-9F20D19E2CA6}"/>
    <dgm:cxn modelId="{0FEFD807-2F7A-4A4A-BCF2-A2E08F3EF469}" type="presOf" srcId="{53C54713-6F9D-4DF8-AB02-C3D577E5E87D}" destId="{FAA37122-8E71-4A3E-A0E7-39E1B20652F1}" srcOrd="0" destOrd="0" presId="urn:microsoft.com/office/officeart/2005/8/layout/vList2"/>
    <dgm:cxn modelId="{4F64A61F-4C3A-41FC-93CB-F6C3C1DA0E34}" type="presOf" srcId="{C3B4B80C-BF19-4B52-AAFA-3350FF3A6D17}" destId="{7EDFFDC8-7841-4988-A981-E1DE5C56CC87}" srcOrd="0" destOrd="0" presId="urn:microsoft.com/office/officeart/2005/8/layout/vList2"/>
    <dgm:cxn modelId="{17B637C5-298B-405A-AA4B-B405E8CCF256}" srcId="{97ADB4C0-EC63-4E3F-8362-3FAA5F756663}" destId="{DE1EEC7B-E91F-4BD4-8E9D-94117AEADDD9}" srcOrd="2" destOrd="0" parTransId="{2B298188-8B8A-4010-B681-1347767FFD92}" sibTransId="{96D0B406-E6B3-4918-84B3-E8A99102C224}"/>
    <dgm:cxn modelId="{692261C6-201A-4A9C-BFB9-30154CA50422}" srcId="{DE1EEC7B-E91F-4BD4-8E9D-94117AEADDD9}" destId="{1C9F9912-F8A5-4EAC-8F11-45A823291F95}" srcOrd="1" destOrd="0" parTransId="{F29E2C6A-AD30-4DDA-B06C-6F16AD3AE04D}" sibTransId="{73EC91BF-017C-44B8-9641-F745C156E207}"/>
    <dgm:cxn modelId="{21A0D252-FFC9-4DD2-B6D6-33DC549E8352}" type="presOf" srcId="{97ADB4C0-EC63-4E3F-8362-3FAA5F756663}" destId="{5F344B39-2FA9-4817-B060-4FDF8BF5FAC3}" srcOrd="0" destOrd="0" presId="urn:microsoft.com/office/officeart/2005/8/layout/vList2"/>
    <dgm:cxn modelId="{F550C995-08A1-4698-B653-EC841AB0DE4D}" srcId="{DE1EEC7B-E91F-4BD4-8E9D-94117AEADDD9}" destId="{3F32F464-AD88-480F-9BCB-57EA88848DD3}" srcOrd="0" destOrd="0" parTransId="{4DA1D26A-FA3C-43DE-8C70-597A97FCDD81}" sibTransId="{2EAB7E4A-9B0A-482A-BC44-986A673247D8}"/>
    <dgm:cxn modelId="{2F1CBA77-67AE-4FC0-BFDE-0135BDFC390F}" type="presOf" srcId="{3F32F464-AD88-480F-9BCB-57EA88848DD3}" destId="{BCBE2DC7-7E06-4CAF-BEFE-99190F5E4624}" srcOrd="0" destOrd="0" presId="urn:microsoft.com/office/officeart/2005/8/layout/vList2"/>
    <dgm:cxn modelId="{2078377C-2E37-4573-8D4E-9AE6D752D0AE}" type="presParOf" srcId="{5F344B39-2FA9-4817-B060-4FDF8BF5FAC3}" destId="{FAA37122-8E71-4A3E-A0E7-39E1B20652F1}" srcOrd="0" destOrd="0" presId="urn:microsoft.com/office/officeart/2005/8/layout/vList2"/>
    <dgm:cxn modelId="{643A5507-744D-4F0A-83ED-5A63F377405E}" type="presParOf" srcId="{5F344B39-2FA9-4817-B060-4FDF8BF5FAC3}" destId="{C1C6D33B-C49C-4F1F-B53B-AEC8B028BEA9}" srcOrd="1" destOrd="0" presId="urn:microsoft.com/office/officeart/2005/8/layout/vList2"/>
    <dgm:cxn modelId="{0AA3404F-F8E5-422B-9C3E-D8E2AD8F1F27}" type="presParOf" srcId="{5F344B39-2FA9-4817-B060-4FDF8BF5FAC3}" destId="{7EDFFDC8-7841-4988-A981-E1DE5C56CC87}" srcOrd="2" destOrd="0" presId="urn:microsoft.com/office/officeart/2005/8/layout/vList2"/>
    <dgm:cxn modelId="{4DAB3520-381F-440B-B981-9C5454A65C38}" type="presParOf" srcId="{5F344B39-2FA9-4817-B060-4FDF8BF5FAC3}" destId="{3138E553-2B4B-41E6-85C4-C18D9B446340}" srcOrd="3" destOrd="0" presId="urn:microsoft.com/office/officeart/2005/8/layout/vList2"/>
    <dgm:cxn modelId="{7251A915-E064-4F6E-AABF-FFC5122279DE}" type="presParOf" srcId="{5F344B39-2FA9-4817-B060-4FDF8BF5FAC3}" destId="{57892AB4-D0E3-47D7-99AC-E9AB8D9FCB83}" srcOrd="4" destOrd="0" presId="urn:microsoft.com/office/officeart/2005/8/layout/vList2"/>
    <dgm:cxn modelId="{539100CC-5EAE-4BA6-B748-3E48B5C2EBBE}" type="presParOf" srcId="{5F344B39-2FA9-4817-B060-4FDF8BF5FAC3}" destId="{BCBE2DC7-7E06-4CAF-BEFE-99190F5E462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9543F-9C22-4A24-B800-CFB3782091D8}">
      <dsp:nvSpPr>
        <dsp:cNvPr id="0" name=""/>
        <dsp:cNvSpPr/>
      </dsp:nvSpPr>
      <dsp:spPr>
        <a:xfrm>
          <a:off x="0" y="0"/>
          <a:ext cx="9051926" cy="90519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EABB1C-D788-4E24-9D57-37866F82578B}">
      <dsp:nvSpPr>
        <dsp:cNvPr id="0" name=""/>
        <dsp:cNvSpPr/>
      </dsp:nvSpPr>
      <dsp:spPr>
        <a:xfrm>
          <a:off x="4525963" y="0"/>
          <a:ext cx="11933237" cy="90519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OM" sz="3600" kern="1200" smtClean="0"/>
            <a:t>عندما بدا العالم الإسلامي ينفتح على الغرب في مطلع القرن التاسع عشر ، كان قد استسلم لحاله من الجمود وبحاله من الانبهار التي غمرته بما رأى من صور لتقدم غربية .</a:t>
          </a:r>
          <a:endParaRPr lang="en-US" sz="3600" kern="1200"/>
        </a:p>
      </dsp:txBody>
      <dsp:txXfrm>
        <a:off x="4525963" y="0"/>
        <a:ext cx="11933237" cy="2715583"/>
      </dsp:txXfrm>
    </dsp:sp>
    <dsp:sp modelId="{58C9C490-E275-4CCA-A0D4-17996691CCE6}">
      <dsp:nvSpPr>
        <dsp:cNvPr id="0" name=""/>
        <dsp:cNvSpPr/>
      </dsp:nvSpPr>
      <dsp:spPr>
        <a:xfrm>
          <a:off x="1584089" y="2715583"/>
          <a:ext cx="5883746" cy="588374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9CF84-B4A6-4597-97DD-C6CE5CF53C46}">
      <dsp:nvSpPr>
        <dsp:cNvPr id="0" name=""/>
        <dsp:cNvSpPr/>
      </dsp:nvSpPr>
      <dsp:spPr>
        <a:xfrm>
          <a:off x="4525963" y="2715583"/>
          <a:ext cx="11933237" cy="588374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OM" sz="3600" kern="1200" smtClean="0"/>
            <a:t>وترتب على هذا الانبهار اندفاع مؤسف لنماذج وأفكار لتربية الإنسان مستمدة في الغالب والأعم من حملة المفكرين والفلاسفة الغربيين دون وعي  بان تربية الإنسان عملية تخضع لأصول وقواعد تستفد من ثوابت المجتمع الذي تربى فيه هذا الإنسان واخفت هذه الحالة من الإبهار الكثير من العيوب الأساسية في التربية الغربية . </a:t>
          </a:r>
          <a:endParaRPr lang="en-US" sz="3600" kern="1200"/>
        </a:p>
      </dsp:txBody>
      <dsp:txXfrm>
        <a:off x="4525963" y="2715583"/>
        <a:ext cx="11933237" cy="2715574"/>
      </dsp:txXfrm>
    </dsp:sp>
    <dsp:sp modelId="{5A416435-C0F5-4E39-B4CA-30EEB4CA3731}">
      <dsp:nvSpPr>
        <dsp:cNvPr id="0" name=""/>
        <dsp:cNvSpPr/>
      </dsp:nvSpPr>
      <dsp:spPr>
        <a:xfrm>
          <a:off x="3168175" y="5431158"/>
          <a:ext cx="2715575" cy="2715575"/>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10344B-90FA-40F5-A12B-8CA63CDF0CCA}">
      <dsp:nvSpPr>
        <dsp:cNvPr id="0" name=""/>
        <dsp:cNvSpPr/>
      </dsp:nvSpPr>
      <dsp:spPr>
        <a:xfrm>
          <a:off x="4525963" y="5431158"/>
          <a:ext cx="11933237" cy="27155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OM" sz="3600" kern="1200" smtClean="0"/>
            <a:t>وعلى الرغم مما بذلته الدول الإسلامية من جهود لا تنكر لتطوير التعليم فيها إلا أن هذه الجهود  لم توفق تماما في إتاحة الفرص لها للتحول إلى الطور الصناعي والرأسمالي </a:t>
          </a:r>
          <a:r>
            <a:rPr lang="ar-OM" sz="3600" u="sng" kern="1200" smtClean="0"/>
            <a:t>وإنما أنتجت  عدد من السلبيات المعوقة من بينها : </a:t>
          </a:r>
          <a:endParaRPr lang="en-US" sz="3600" kern="1200"/>
        </a:p>
      </dsp:txBody>
      <dsp:txXfrm>
        <a:off x="4525963" y="5431158"/>
        <a:ext cx="11933237" cy="2715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CFE52-B778-4934-A12B-6550A3D1A119}">
      <dsp:nvSpPr>
        <dsp:cNvPr id="0" name=""/>
        <dsp:cNvSpPr/>
      </dsp:nvSpPr>
      <dsp:spPr>
        <a:xfrm>
          <a:off x="0" y="655272"/>
          <a:ext cx="10498766" cy="1049876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6DED84-4770-4F59-8442-AC21BF929BA2}">
      <dsp:nvSpPr>
        <dsp:cNvPr id="0" name=""/>
        <dsp:cNvSpPr/>
      </dsp:nvSpPr>
      <dsp:spPr>
        <a:xfrm>
          <a:off x="5249383" y="655272"/>
          <a:ext cx="12248560" cy="1049876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OM" sz="2700" kern="1200" smtClean="0"/>
            <a:t>1-انتشار البطالة بين الخريجين وعجز عن ممارسة الإعمال ،إذا لم يتيسر لهم عمل في الأدوار التي حدد لهم التعليم الجديد </a:t>
          </a:r>
          <a:endParaRPr lang="en-US" sz="2700" kern="1200"/>
        </a:p>
      </dsp:txBody>
      <dsp:txXfrm>
        <a:off x="5249383" y="655272"/>
        <a:ext cx="12248560" cy="1312348"/>
      </dsp:txXfrm>
    </dsp:sp>
    <dsp:sp modelId="{D4B2BFAA-8530-4C3F-87CE-AEB22300CF68}">
      <dsp:nvSpPr>
        <dsp:cNvPr id="0" name=""/>
        <dsp:cNvSpPr/>
      </dsp:nvSpPr>
      <dsp:spPr>
        <a:xfrm>
          <a:off x="918643" y="1967621"/>
          <a:ext cx="8661479" cy="8661479"/>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83B6C8-AD87-4B58-8319-3C4790F98D9E}">
      <dsp:nvSpPr>
        <dsp:cNvPr id="0" name=""/>
        <dsp:cNvSpPr/>
      </dsp:nvSpPr>
      <dsp:spPr>
        <a:xfrm>
          <a:off x="5249383" y="1967621"/>
          <a:ext cx="12248560" cy="866147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OM" sz="2700" kern="1200" smtClean="0"/>
            <a:t>2-أصبح المحور الأساسي للحياة الاجتماعية في البلدان النامية هو الاغتراب الثقافي ويحتمل </a:t>
          </a:r>
          <a:endParaRPr lang="en-US" sz="2700" kern="1200"/>
        </a:p>
      </dsp:txBody>
      <dsp:txXfrm>
        <a:off x="5249383" y="1967621"/>
        <a:ext cx="12248560" cy="1312349"/>
      </dsp:txXfrm>
    </dsp:sp>
    <dsp:sp modelId="{7A849966-9A3E-4A31-B9AD-36995BBE85F9}">
      <dsp:nvSpPr>
        <dsp:cNvPr id="0" name=""/>
        <dsp:cNvSpPr/>
      </dsp:nvSpPr>
      <dsp:spPr>
        <a:xfrm>
          <a:off x="1837287" y="3279971"/>
          <a:ext cx="6824191" cy="682419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B9F194-F281-4058-B56D-BA17EBEB8B68}">
      <dsp:nvSpPr>
        <dsp:cNvPr id="0" name=""/>
        <dsp:cNvSpPr/>
      </dsp:nvSpPr>
      <dsp:spPr>
        <a:xfrm>
          <a:off x="5249383" y="3279971"/>
          <a:ext cx="12248560" cy="682419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OM" sz="2700" kern="1200" smtClean="0"/>
            <a:t>ذلك في استعمال هذا الأقطار للقيم  وأنماط الحياة السائدة في الدول الصناعية المتقدمة بدل تطوير  القيم المحلية وأنماط الحياة الأصلية . </a:t>
          </a:r>
          <a:endParaRPr lang="en-US" sz="2700" kern="1200"/>
        </a:p>
      </dsp:txBody>
      <dsp:txXfrm>
        <a:off x="5249383" y="3279971"/>
        <a:ext cx="12248560" cy="1312338"/>
      </dsp:txXfrm>
    </dsp:sp>
    <dsp:sp modelId="{B3B5092C-CF0B-48B3-99BE-08B84193C399}">
      <dsp:nvSpPr>
        <dsp:cNvPr id="0" name=""/>
        <dsp:cNvSpPr/>
      </dsp:nvSpPr>
      <dsp:spPr>
        <a:xfrm>
          <a:off x="2755926" y="4592310"/>
          <a:ext cx="4986914" cy="498691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EC210B-C358-4CFD-80A2-2BD9EA4C04A8}">
      <dsp:nvSpPr>
        <dsp:cNvPr id="0" name=""/>
        <dsp:cNvSpPr/>
      </dsp:nvSpPr>
      <dsp:spPr>
        <a:xfrm>
          <a:off x="5249383" y="4592310"/>
          <a:ext cx="12248560" cy="498691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OM" sz="2700" kern="1200" smtClean="0"/>
            <a:t>3-ازدواج شخصية الفرد الذي يذهب للدراسة في الأكاديميات الأوربية والأمريكية وازدواجية في  اللغة والثقافة فلا يستطيع أن يتخلص منها طول حياته ينتهي بة إلى دمار ثقافي .</a:t>
          </a:r>
          <a:endParaRPr lang="en-US" sz="2700" kern="1200"/>
        </a:p>
      </dsp:txBody>
      <dsp:txXfrm>
        <a:off x="5249383" y="4592310"/>
        <a:ext cx="12248560" cy="1312348"/>
      </dsp:txXfrm>
    </dsp:sp>
    <dsp:sp modelId="{CDC97570-D589-4F99-A562-34E2E04FAF4C}">
      <dsp:nvSpPr>
        <dsp:cNvPr id="0" name=""/>
        <dsp:cNvSpPr/>
      </dsp:nvSpPr>
      <dsp:spPr>
        <a:xfrm>
          <a:off x="3674569" y="5904659"/>
          <a:ext cx="3149626" cy="31496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297E3B-7F14-45EB-9D36-D04F1622E7A6}">
      <dsp:nvSpPr>
        <dsp:cNvPr id="0" name=""/>
        <dsp:cNvSpPr/>
      </dsp:nvSpPr>
      <dsp:spPr>
        <a:xfrm>
          <a:off x="5249383" y="5904659"/>
          <a:ext cx="12248560" cy="31496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OM" sz="2700" kern="1200" smtClean="0"/>
            <a:t>4-تشويه شخصية الشعوب في البلدان النامية وإبقائها ضحية الاغتراب الثقافي والتمزق  الاجتماعي وإشاعة قيم ولغة المستثمرين فيها على حساب القيم واللغة المحلية وإهمال  الثقافة القومية إلا ما يدعم الحاكمة .</a:t>
          </a:r>
          <a:endParaRPr lang="en-US" sz="2700" kern="1200"/>
        </a:p>
      </dsp:txBody>
      <dsp:txXfrm>
        <a:off x="5249383" y="5904659"/>
        <a:ext cx="12248560" cy="1312349"/>
      </dsp:txXfrm>
    </dsp:sp>
    <dsp:sp modelId="{6EA92DF4-6781-4C7B-B87C-67F630832181}">
      <dsp:nvSpPr>
        <dsp:cNvPr id="0" name=""/>
        <dsp:cNvSpPr/>
      </dsp:nvSpPr>
      <dsp:spPr>
        <a:xfrm>
          <a:off x="4593213" y="7217008"/>
          <a:ext cx="1312338" cy="131233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49F854-C0BE-43AA-8DEF-9A359942DAAF}">
      <dsp:nvSpPr>
        <dsp:cNvPr id="0" name=""/>
        <dsp:cNvSpPr/>
      </dsp:nvSpPr>
      <dsp:spPr>
        <a:xfrm>
          <a:off x="5249383" y="7217008"/>
          <a:ext cx="12248560" cy="131233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OM" sz="2700" kern="1200" smtClean="0"/>
            <a:t>من اجل هذا كان لابد للشعوب الإسلامية أن تسعى لإقامة تربية إسلامية نبع من مصدرين الإسلام الأساسية ، وهما القران والسنة حتى يمكن إيجاد شخصية إسلامية قادرة على القيام بتعبة خلافة الله على الأرض وأعمارها </a:t>
          </a:r>
          <a:endParaRPr lang="en-US" sz="2700" kern="1200"/>
        </a:p>
      </dsp:txBody>
      <dsp:txXfrm>
        <a:off x="5249383" y="7217008"/>
        <a:ext cx="12248560" cy="13123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D712E2-23FF-4C0D-B10F-ECE768AA85A5}">
      <dsp:nvSpPr>
        <dsp:cNvPr id="0" name=""/>
        <dsp:cNvSpPr/>
      </dsp:nvSpPr>
      <dsp:spPr>
        <a:xfrm>
          <a:off x="0" y="329565"/>
          <a:ext cx="16459200" cy="2720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r" defTabSz="1778000" rtl="1">
            <a:lnSpc>
              <a:spcPct val="90000"/>
            </a:lnSpc>
            <a:spcBef>
              <a:spcPct val="0"/>
            </a:spcBef>
            <a:spcAft>
              <a:spcPct val="35000"/>
            </a:spcAft>
          </a:pPr>
          <a:r>
            <a:rPr lang="ar-OM" sz="4000" kern="1200" smtClean="0"/>
            <a:t>كل ما في الخليقة يتجدد ويتغير باستمرار- تلك سنة الله في خلقه -والكائنات الحية تتجدد وتتغير وفق تغير الظروف الطبيعية من الخارج ووفق فعالية الجسم والفكر من الداخل. </a:t>
          </a:r>
          <a:endParaRPr lang="en-US" sz="4000" kern="1200"/>
        </a:p>
      </dsp:txBody>
      <dsp:txXfrm>
        <a:off x="132818" y="462383"/>
        <a:ext cx="16193564" cy="2455162"/>
      </dsp:txXfrm>
    </dsp:sp>
    <dsp:sp modelId="{6ACBCA13-7EDC-4B18-BCE9-206149463FA2}">
      <dsp:nvSpPr>
        <dsp:cNvPr id="0" name=""/>
        <dsp:cNvSpPr/>
      </dsp:nvSpPr>
      <dsp:spPr>
        <a:xfrm>
          <a:off x="0" y="3165563"/>
          <a:ext cx="16459200" cy="2720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r" defTabSz="1778000" rtl="1">
            <a:lnSpc>
              <a:spcPct val="90000"/>
            </a:lnSpc>
            <a:spcBef>
              <a:spcPct val="0"/>
            </a:spcBef>
            <a:spcAft>
              <a:spcPct val="35000"/>
            </a:spcAft>
          </a:pPr>
          <a:r>
            <a:rPr lang="ar-OM" sz="4000" kern="1200" smtClean="0"/>
            <a:t>ولما كان الفكر التربوي في العالم الإسلامي نتاجاً لحيوية الإنسان المسلم فإنه يخضع بدوره للناموس العام، ناموس التطور والتجدد. والمجتمعات الإسلامية تتطور وتتجدد كلما دأبت على تجديد فكرها التربوي وترقد وتتخلف كلما توقف وتخلف فكرها التربوي.</a:t>
          </a:r>
          <a:endParaRPr lang="en-US" sz="4000" kern="1200"/>
        </a:p>
      </dsp:txBody>
      <dsp:txXfrm>
        <a:off x="132818" y="3298381"/>
        <a:ext cx="16193564" cy="2455162"/>
      </dsp:txXfrm>
    </dsp:sp>
    <dsp:sp modelId="{684A0463-16B1-4DC2-AEFA-F98FA1694ECF}">
      <dsp:nvSpPr>
        <dsp:cNvPr id="0" name=""/>
        <dsp:cNvSpPr/>
      </dsp:nvSpPr>
      <dsp:spPr>
        <a:xfrm>
          <a:off x="0" y="6001562"/>
          <a:ext cx="16459200" cy="2720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r" defTabSz="1778000" rtl="1">
            <a:lnSpc>
              <a:spcPct val="90000"/>
            </a:lnSpc>
            <a:spcBef>
              <a:spcPct val="0"/>
            </a:spcBef>
            <a:spcAft>
              <a:spcPct val="35000"/>
            </a:spcAft>
          </a:pPr>
          <a:r>
            <a:rPr lang="ar-OM" sz="4000" kern="1200" smtClean="0"/>
            <a:t>وتجديد الفكر التربوي لا يعني هدم أو مسخ ما هو قائم بل يعني إدامته مع إصلاح ما انتابه من خلل وإضافة ما تتطلبه الأحوال والحاجات الجديدة من إضافات، وحذف ما أصبح غير لازم للظروف المستجدة. وإن الدعوة إلى التجديد ليست بدعة بل هي جزء من تعاليم الإسلام الخالدة التي وردت في الحديث الشريف: ((إن الله تعالى يبعث لهذه الأمة على رأس كل مائة سنة مَن يجدد لها أمر دينها)).</a:t>
          </a:r>
          <a:endParaRPr lang="en-US" sz="4000" kern="1200"/>
        </a:p>
      </dsp:txBody>
      <dsp:txXfrm>
        <a:off x="132818" y="6134380"/>
        <a:ext cx="16193564" cy="24551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37122-8E71-4A3E-A0E7-39E1B20652F1}">
      <dsp:nvSpPr>
        <dsp:cNvPr id="0" name=""/>
        <dsp:cNvSpPr/>
      </dsp:nvSpPr>
      <dsp:spPr>
        <a:xfrm>
          <a:off x="0" y="256476"/>
          <a:ext cx="16459200" cy="29651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r" defTabSz="1911350" rtl="1">
            <a:lnSpc>
              <a:spcPct val="90000"/>
            </a:lnSpc>
            <a:spcBef>
              <a:spcPct val="0"/>
            </a:spcBef>
            <a:spcAft>
              <a:spcPct val="35000"/>
            </a:spcAft>
          </a:pPr>
          <a:r>
            <a:rPr lang="ar-OM" sz="4300" b="1" kern="1200" smtClean="0"/>
            <a:t>وتجديد الفكر التربوي الإسلامي يتطلب إعادة النظر في شؤون التربية الإسلامية كما تمارس اليوم في البيت وفي المدرسة وفي البيئة الثالثة وما تحويه من مؤسسات دينية واجتماعية واقتصادية وسياسية. </a:t>
          </a:r>
          <a:endParaRPr lang="en-US" sz="4300" kern="1200"/>
        </a:p>
      </dsp:txBody>
      <dsp:txXfrm>
        <a:off x="144746" y="401222"/>
        <a:ext cx="16169708" cy="2675653"/>
      </dsp:txXfrm>
    </dsp:sp>
    <dsp:sp modelId="{7EDFFDC8-7841-4988-A981-E1DE5C56CC87}">
      <dsp:nvSpPr>
        <dsp:cNvPr id="0" name=""/>
        <dsp:cNvSpPr/>
      </dsp:nvSpPr>
      <dsp:spPr>
        <a:xfrm>
          <a:off x="0" y="3345462"/>
          <a:ext cx="16459200" cy="29651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r" defTabSz="1911350" rtl="1">
            <a:lnSpc>
              <a:spcPct val="90000"/>
            </a:lnSpc>
            <a:spcBef>
              <a:spcPct val="0"/>
            </a:spcBef>
            <a:spcAft>
              <a:spcPct val="35000"/>
            </a:spcAft>
          </a:pPr>
          <a:r>
            <a:rPr lang="ar-OM" sz="4300" b="1" kern="1200" smtClean="0"/>
            <a:t>فقد تقدم المسلمون يوم كان الفكر التربوي الإسلامي حياً نامياً متجدداً وتأخر المسلمون يوم ركد الفكر التربوي الإسلامي وساد العالم الإسلامي الجمود الفكري والتعصب والتشرذم. فإذا شاء المسلمون اليوم تحقيق النهضة الشاملة والارتقاء لابد لهم أن يفكروا في تجديد التربية ويتساءلوا ما هو التجديد الذي نريده للفكر التربوي الإسلامي وما هو مصدره؟</a:t>
          </a:r>
          <a:endParaRPr lang="en-US" sz="4300" kern="1200"/>
        </a:p>
      </dsp:txBody>
      <dsp:txXfrm>
        <a:off x="144746" y="3490208"/>
        <a:ext cx="16169708" cy="2675653"/>
      </dsp:txXfrm>
    </dsp:sp>
    <dsp:sp modelId="{57892AB4-D0E3-47D7-99AC-E9AB8D9FCB83}">
      <dsp:nvSpPr>
        <dsp:cNvPr id="0" name=""/>
        <dsp:cNvSpPr/>
      </dsp:nvSpPr>
      <dsp:spPr>
        <a:xfrm>
          <a:off x="0" y="6434447"/>
          <a:ext cx="16459200" cy="29651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r" defTabSz="1911350" rtl="1">
            <a:lnSpc>
              <a:spcPct val="90000"/>
            </a:lnSpc>
            <a:spcBef>
              <a:spcPct val="0"/>
            </a:spcBef>
            <a:spcAft>
              <a:spcPct val="35000"/>
            </a:spcAft>
          </a:pPr>
          <a:r>
            <a:rPr lang="ar-OM" sz="4300" b="1" u="sng" kern="1200" smtClean="0"/>
            <a:t>إن التجديد الذي نريده للفكر التربوي الإسلامي ينبع من درسنا:</a:t>
          </a:r>
          <a:endParaRPr lang="en-US" sz="4300" kern="1200"/>
        </a:p>
      </dsp:txBody>
      <dsp:txXfrm>
        <a:off x="144746" y="6579193"/>
        <a:ext cx="16169708" cy="2675653"/>
      </dsp:txXfrm>
    </dsp:sp>
    <dsp:sp modelId="{BCBE2DC7-7E06-4CAF-BEFE-99190F5E4624}">
      <dsp:nvSpPr>
        <dsp:cNvPr id="0" name=""/>
        <dsp:cNvSpPr/>
      </dsp:nvSpPr>
      <dsp:spPr>
        <a:xfrm>
          <a:off x="0" y="9399593"/>
          <a:ext cx="16459200" cy="2225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580" tIns="54610" rIns="305816" bIns="54610" numCol="1" spcCol="1270" anchor="t" anchorCtr="0">
          <a:noAutofit/>
        </a:bodyPr>
        <a:lstStyle/>
        <a:p>
          <a:pPr marL="285750" lvl="1" indent="-285750" algn="r" defTabSz="1511300" rtl="1">
            <a:lnSpc>
              <a:spcPct val="90000"/>
            </a:lnSpc>
            <a:spcBef>
              <a:spcPct val="0"/>
            </a:spcBef>
            <a:spcAft>
              <a:spcPct val="20000"/>
            </a:spcAft>
            <a:buChar char="••"/>
          </a:pPr>
          <a:r>
            <a:rPr lang="ar-OM" sz="3400" b="1" kern="1200" smtClean="0"/>
            <a:t>1 ـ دراسة جديدة متعمقة وشاملة للقرآن الكريم والسنة النبوية الشريفة وتراثنا التربوي الإسلامي.</a:t>
          </a:r>
          <a:endParaRPr lang="en-US" sz="3400" kern="1200"/>
        </a:p>
        <a:p>
          <a:pPr marL="285750" lvl="1" indent="-285750" algn="r" defTabSz="1511300" rtl="1">
            <a:lnSpc>
              <a:spcPct val="90000"/>
            </a:lnSpc>
            <a:spcBef>
              <a:spcPct val="0"/>
            </a:spcBef>
            <a:spcAft>
              <a:spcPct val="20000"/>
            </a:spcAft>
            <a:buChar char="••"/>
          </a:pPr>
          <a:r>
            <a:rPr lang="ar-OM" sz="3400" b="1" kern="1200" smtClean="0"/>
            <a:t>2 ـ مشاكلنا الإسلامية المعاصرة وآمالنا وطموحاتنا المستقبلية.</a:t>
          </a:r>
          <a:endParaRPr lang="en-US" sz="3400" kern="1200"/>
        </a:p>
        <a:p>
          <a:pPr marL="285750" lvl="1" indent="-285750" algn="r" defTabSz="1511300" rtl="1">
            <a:lnSpc>
              <a:spcPct val="90000"/>
            </a:lnSpc>
            <a:spcBef>
              <a:spcPct val="0"/>
            </a:spcBef>
            <a:spcAft>
              <a:spcPct val="20000"/>
            </a:spcAft>
            <a:buChar char="••"/>
          </a:pPr>
          <a:r>
            <a:rPr lang="ar-OM" sz="3400" b="1" kern="1200" smtClean="0"/>
            <a:t>3 ـ درسنا للتطورات العلمية والتقنيات وما يرافقها من تنظيمات تربوية واقتصادية واجتماعية في البلاد المتقدمة</a:t>
          </a:r>
          <a:endParaRPr lang="en-US" sz="3400" kern="1200"/>
        </a:p>
      </dsp:txBody>
      <dsp:txXfrm>
        <a:off x="0" y="9399593"/>
        <a:ext cx="16459200" cy="222525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7597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737320"/>
            <a:ext cx="4569630" cy="579120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17"/>
          </p:nvPr>
        </p:nvSpPr>
        <p:spPr>
          <a:xfrm>
            <a:off x="4569630" y="737320"/>
            <a:ext cx="4569630" cy="579120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18"/>
          </p:nvPr>
        </p:nvSpPr>
        <p:spPr>
          <a:xfrm>
            <a:off x="9144000" y="737320"/>
            <a:ext cx="4569630" cy="5791200"/>
          </a:xfrm>
          <a:solidFill>
            <a:schemeClr val="bg1">
              <a:lumMod val="95000"/>
            </a:schemeClr>
          </a:solidFill>
        </p:spPr>
        <p:txBody>
          <a:bodyPr>
            <a:normAutofit/>
          </a:bodyPr>
          <a:lstStyle>
            <a:lvl1pPr>
              <a:defRPr sz="2101"/>
            </a:lvl1pPr>
          </a:lstStyle>
          <a:p>
            <a:endParaRPr lang="en-US"/>
          </a:p>
        </p:txBody>
      </p:sp>
      <p:sp>
        <p:nvSpPr>
          <p:cNvPr id="10" name="Picture Placeholder 2"/>
          <p:cNvSpPr>
            <a:spLocks noGrp="1"/>
          </p:cNvSpPr>
          <p:nvPr>
            <p:ph type="pic" sz="quarter" idx="19"/>
          </p:nvPr>
        </p:nvSpPr>
        <p:spPr>
          <a:xfrm>
            <a:off x="13713630" y="737320"/>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27499" y="737320"/>
            <a:ext cx="6105166" cy="1224136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20"/>
          </p:nvPr>
        </p:nvSpPr>
        <p:spPr>
          <a:xfrm>
            <a:off x="6105168" y="737320"/>
            <a:ext cx="6077666" cy="1224136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21"/>
          </p:nvPr>
        </p:nvSpPr>
        <p:spPr>
          <a:xfrm>
            <a:off x="12210334" y="737320"/>
            <a:ext cx="6077666" cy="1224136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8442176"/>
            <a:ext cx="18288000" cy="4457700"/>
          </a:xfrm>
        </p:spPr>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7146032"/>
            <a:ext cx="4569630" cy="5791200"/>
          </a:xfrm>
          <a:solidFill>
            <a:schemeClr val="bg1">
              <a:lumMod val="95000"/>
            </a:schemeClr>
          </a:solidFill>
        </p:spPr>
        <p:txBody>
          <a:bodyPr>
            <a:normAutofit/>
          </a:bodyPr>
          <a:lstStyle>
            <a:lvl1pPr>
              <a:defRPr sz="2101"/>
            </a:lvl1pPr>
          </a:lstStyle>
          <a:p>
            <a:endParaRPr lang="en-US"/>
          </a:p>
        </p:txBody>
      </p:sp>
      <p:sp>
        <p:nvSpPr>
          <p:cNvPr id="11" name="Picture Placeholder 2"/>
          <p:cNvSpPr>
            <a:spLocks noGrp="1"/>
          </p:cNvSpPr>
          <p:nvPr>
            <p:ph type="pic" sz="quarter" idx="17"/>
          </p:nvPr>
        </p:nvSpPr>
        <p:spPr>
          <a:xfrm>
            <a:off x="4569630" y="7146032"/>
            <a:ext cx="4569630" cy="5791200"/>
          </a:xfrm>
          <a:solidFill>
            <a:schemeClr val="bg1">
              <a:lumMod val="95000"/>
            </a:schemeClr>
          </a:solidFill>
        </p:spPr>
        <p:txBody>
          <a:bodyPr>
            <a:normAutofit/>
          </a:bodyPr>
          <a:lstStyle>
            <a:lvl1pPr>
              <a:defRPr sz="2101"/>
            </a:lvl1pPr>
          </a:lstStyle>
          <a:p>
            <a:endParaRPr lang="en-US"/>
          </a:p>
        </p:txBody>
      </p:sp>
      <p:sp>
        <p:nvSpPr>
          <p:cNvPr id="12" name="Picture Placeholder 2"/>
          <p:cNvSpPr>
            <a:spLocks noGrp="1"/>
          </p:cNvSpPr>
          <p:nvPr>
            <p:ph type="pic" sz="quarter" idx="18"/>
          </p:nvPr>
        </p:nvSpPr>
        <p:spPr>
          <a:xfrm>
            <a:off x="9144000" y="7146032"/>
            <a:ext cx="4569630" cy="5791200"/>
          </a:xfrm>
          <a:solidFill>
            <a:schemeClr val="bg1">
              <a:lumMod val="95000"/>
            </a:schemeClr>
          </a:solidFill>
        </p:spPr>
        <p:txBody>
          <a:bodyPr>
            <a:normAutofit/>
          </a:bodyPr>
          <a:lstStyle>
            <a:lvl1pPr>
              <a:defRPr sz="2101"/>
            </a:lvl1pPr>
          </a:lstStyle>
          <a:p>
            <a:endParaRPr lang="en-US"/>
          </a:p>
        </p:txBody>
      </p:sp>
      <p:sp>
        <p:nvSpPr>
          <p:cNvPr id="13" name="Picture Placeholder 2"/>
          <p:cNvSpPr>
            <a:spLocks noGrp="1"/>
          </p:cNvSpPr>
          <p:nvPr>
            <p:ph type="pic" sz="quarter" idx="19"/>
          </p:nvPr>
        </p:nvSpPr>
        <p:spPr>
          <a:xfrm>
            <a:off x="13713630" y="7146032"/>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11581985"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79918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5"/>
            <a:ext cx="15544800" cy="2940050"/>
          </a:xfrm>
        </p:spPr>
        <p:txBody>
          <a:bodyPr/>
          <a:lstStyle/>
          <a:p>
            <a:r>
              <a:rPr lang="en-US" smtClean="0"/>
              <a:t>Click to edit Master title style</a:t>
            </a:r>
            <a:endParaRPr lang="ar-OM"/>
          </a:p>
        </p:txBody>
      </p:sp>
      <p:sp>
        <p:nvSpPr>
          <p:cNvPr id="3" name="Subtitle 2"/>
          <p:cNvSpPr>
            <a:spLocks noGrp="1"/>
          </p:cNvSpPr>
          <p:nvPr>
            <p:ph type="subTitle" idx="1"/>
          </p:nvPr>
        </p:nvSpPr>
        <p:spPr>
          <a:xfrm>
            <a:off x="2743200" y="7772400"/>
            <a:ext cx="128016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61380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3"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2200644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456963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9144001" y="737320"/>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13713629"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1710783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27497" y="737320"/>
            <a:ext cx="61051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6105171" y="737320"/>
            <a:ext cx="60776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12210337" y="737320"/>
            <a:ext cx="6077666" cy="1224136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269863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8442176"/>
            <a:ext cx="18288000" cy="4464496"/>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29961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456963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9144001" y="7146032"/>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13713629"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578342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11568939"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39689867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2" y="546105"/>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5"/>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967387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01080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4934343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81"/>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81"/>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0982792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388A33C3-4112-4667-AB88-3A76CCD76D98}"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عنصر نائب للتذييل 4"/>
          <p:cNvSpPr>
            <a:spLocks noGrp="1"/>
          </p:cNvSpPr>
          <p:nvPr>
            <p:ph type="ftr" sz="quarter" idx="11"/>
          </p:nvPr>
        </p:nvSpPr>
        <p:spPr/>
        <p:txBody>
          <a:bodyPr/>
          <a:lstStyle>
            <a:lvl1pPr>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عنصر نائب لرقم الشريحة 5"/>
          <p:cNvSpPr>
            <a:spLocks noGrp="1"/>
          </p:cNvSpPr>
          <p:nvPr>
            <p:ph type="sldNum" sz="quarter" idx="12"/>
          </p:nvPr>
        </p:nvSpPr>
        <p:spPr/>
        <p:txBody>
          <a:bodyPr/>
          <a:lstStyle>
            <a:lvl1pPr>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0AC53E5C-474A-4FEE-972A-1F427EFB5516}"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863792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5"/>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5"/>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6248400" y="12712705"/>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914400" y="12712705"/>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6161261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11152" y="2681536"/>
            <a:ext cx="15544800" cy="1584172"/>
          </a:xfrm>
          <a:ln w="3175">
            <a:noFill/>
            <a:prstDash val="sysDot"/>
          </a:ln>
        </p:spPr>
        <p:txBody>
          <a:bodyPr>
            <a:normAutofit fontScale="90000"/>
          </a:bodyPr>
          <a:lstStyle/>
          <a:p>
            <a:pPr>
              <a:spcBef>
                <a:spcPts val="0"/>
              </a:spcBef>
            </a:pPr>
            <a:r>
              <a:rPr lang="ar-OM" sz="3600" b="1" kern="0" dirty="0">
                <a:solidFill>
                  <a:prstClr val="black"/>
                </a:solidFill>
                <a:latin typeface="Calibri" panose="020F0502020204030204" pitchFamily="34" charset="0"/>
                <a:cs typeface="Arial" panose="020B0604020202020204" pitchFamily="34" charset="0"/>
              </a:rPr>
              <a:t>المحاضرة </a:t>
            </a:r>
            <a:r>
              <a:rPr lang="ar-SA" sz="3600" b="1" kern="0" dirty="0" smtClean="0">
                <a:solidFill>
                  <a:prstClr val="black"/>
                </a:solidFill>
                <a:latin typeface="Calibri" panose="020F0502020204030204" pitchFamily="34" charset="0"/>
                <a:cs typeface="Arial" panose="020B0604020202020204" pitchFamily="34" charset="0"/>
              </a:rPr>
              <a:t>13</a:t>
            </a:r>
            <a:r>
              <a:rPr lang="ar-OM" sz="3600" b="1" kern="0" dirty="0">
                <a:solidFill>
                  <a:prstClr val="black"/>
                </a:solidFill>
                <a:latin typeface="Calibri" panose="020F0502020204030204" pitchFamily="34" charset="0"/>
                <a:cs typeface="Arial" panose="020B0604020202020204" pitchFamily="34" charset="0"/>
              </a:rPr>
              <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الفكر التربوي في عمان</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2882752" y="5417841"/>
            <a:ext cx="12801600" cy="3600398"/>
          </a:xfrm>
          <a:solidFill>
            <a:schemeClr val="bg1">
              <a:lumMod val="85000"/>
            </a:schemeClr>
          </a:solidFill>
          <a:ln w="3175">
            <a:noFill/>
            <a:prstDash val="sysDot"/>
          </a:ln>
        </p:spPr>
        <p:txBody>
          <a:bodyPr>
            <a:normAutofit/>
          </a:bodyPr>
          <a:lstStyle/>
          <a:p>
            <a:pPr lvl="0">
              <a:spcBef>
                <a:spcPts val="0"/>
              </a:spcBef>
            </a:pPr>
            <a:r>
              <a:rPr lang="ar-OM" sz="9600" b="1" dirty="0">
                <a:solidFill>
                  <a:prstClr val="black"/>
                </a:solidFill>
              </a:rPr>
              <a:t>قضايا تربوية معاصرة في الفكر التربوي</a:t>
            </a:r>
            <a:endParaRPr lang="ar-OM" sz="9600" b="1" dirty="0">
              <a:solidFill>
                <a:prstClr val="black"/>
              </a:solidFill>
            </a:endParaRPr>
          </a:p>
        </p:txBody>
      </p:sp>
    </p:spTree>
    <p:extLst>
      <p:ext uri="{BB962C8B-B14F-4D97-AF65-F5344CB8AC3E}">
        <p14:creationId xmlns:p14="http://schemas.microsoft.com/office/powerpoint/2010/main" val="3789772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44480" y="1995574"/>
            <a:ext cx="13367531" cy="1397603"/>
          </a:xfrm>
        </p:spPr>
        <p:txBody>
          <a:bodyPr>
            <a:normAutofit/>
          </a:bodyPr>
          <a:lstStyle/>
          <a:p>
            <a:pPr algn="ctr"/>
            <a:r>
              <a:rPr lang="ar-OM" sz="6600" b="1" u="sng" dirty="0" smtClean="0">
                <a:latin typeface="Calibri" panose="020F0502020204030204" pitchFamily="34" charset="0"/>
                <a:cs typeface="Arial" panose="020B0604020202020204" pitchFamily="34" charset="0"/>
              </a:rPr>
              <a:t>أهم القضايا المعاصرة في الفكر التروي وتحدياته</a:t>
            </a:r>
            <a:endParaRPr lang="ar-SA" sz="10800" u="sng" dirty="0"/>
          </a:p>
        </p:txBody>
      </p:sp>
      <p:sp>
        <p:nvSpPr>
          <p:cNvPr id="3" name="عنصر نائب للمحتوى 2"/>
          <p:cNvSpPr>
            <a:spLocks noGrp="1"/>
          </p:cNvSpPr>
          <p:nvPr>
            <p:ph idx="1"/>
          </p:nvPr>
        </p:nvSpPr>
        <p:spPr>
          <a:xfrm>
            <a:off x="429905" y="3945909"/>
            <a:ext cx="17667027" cy="7861110"/>
          </a:xfrm>
        </p:spPr>
        <p:txBody>
          <a:bodyPr>
            <a:normAutofit lnSpcReduction="10000"/>
          </a:bodyPr>
          <a:lstStyle/>
          <a:p>
            <a:pPr algn="just"/>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الفكر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التربوى</a:t>
            </a:r>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 والأزمة التربوية المعاصر</a:t>
            </a:r>
            <a:r>
              <a:rPr lang="en-US"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ar-SA" sz="4200" b="1" dirty="0">
                <a:latin typeface="Arial" panose="020B0604020202020204" pitchFamily="34" charset="0"/>
                <a:ea typeface="Calibri" panose="020F0502020204030204" pitchFamily="34" charset="0"/>
                <a:cs typeface="Arial" panose="020B0604020202020204" pitchFamily="34" charset="0"/>
              </a:rPr>
              <a:t>أرجع الكثير من الكتاب الأزمات </a:t>
            </a:r>
            <a:r>
              <a:rPr lang="ar-SA" sz="4200" b="1" dirty="0" err="1">
                <a:latin typeface="Arial" panose="020B0604020202020204" pitchFamily="34" charset="0"/>
                <a:ea typeface="Calibri" panose="020F0502020204030204" pitchFamily="34" charset="0"/>
                <a:cs typeface="Arial" panose="020B0604020202020204" pitchFamily="34" charset="0"/>
              </a:rPr>
              <a:t>التى</a:t>
            </a:r>
            <a:r>
              <a:rPr lang="ar-SA" sz="4200" b="1" dirty="0">
                <a:latin typeface="Arial" panose="020B0604020202020204" pitchFamily="34" charset="0"/>
                <a:ea typeface="Calibri" panose="020F0502020204030204" pitchFamily="34" charset="0"/>
                <a:cs typeface="Arial" panose="020B0604020202020204" pitchFamily="34" charset="0"/>
              </a:rPr>
              <a:t> تعانيها التربية بأوضاعها المعاصرة إلى قلة فعاليات الفكر المحرك لها نتيجة أنه مازال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كثير من أفاقه يتسم بالأفكار المتناقضة, إضافة إلى </a:t>
            </a:r>
            <a:r>
              <a:rPr lang="ar-SA" sz="4200" b="1" dirty="0" err="1">
                <a:latin typeface="Arial" panose="020B0604020202020204" pitchFamily="34" charset="0"/>
                <a:ea typeface="Calibri" panose="020F0502020204030204" pitchFamily="34" charset="0"/>
                <a:cs typeface="Arial" panose="020B0604020202020204" pitchFamily="34" charset="0"/>
              </a:rPr>
              <a:t>إتسامه</a:t>
            </a:r>
            <a:r>
              <a:rPr lang="ar-SA" sz="4200" b="1" dirty="0">
                <a:latin typeface="Arial" panose="020B0604020202020204" pitchFamily="34" charset="0"/>
                <a:ea typeface="Calibri" panose="020F0502020204030204" pitchFamily="34" charset="0"/>
                <a:cs typeface="Arial" panose="020B0604020202020204" pitchFamily="34" charset="0"/>
              </a:rPr>
              <a:t>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كثير من الحالات بالأفكار المسطحة وإنه إذا كان هناك جهود فكرية تربوية لمواجهة هذه الأزمات قد دونت وكتبت, </a:t>
            </a:r>
            <a:r>
              <a:rPr lang="ar-SA" sz="4200" b="1" u="sng" dirty="0">
                <a:latin typeface="Arial" panose="020B0604020202020204" pitchFamily="34" charset="0"/>
                <a:ea typeface="Calibri" panose="020F0502020204030204" pitchFamily="34" charset="0"/>
                <a:cs typeface="Arial" panose="020B0604020202020204" pitchFamily="34" charset="0"/>
              </a:rPr>
              <a:t>فإنها بحاجة اليوم إلى مراجعة وتقويم وإعادة صياغة </a:t>
            </a:r>
            <a:r>
              <a:rPr lang="ar-SA" sz="4200" b="1" dirty="0">
                <a:latin typeface="Arial" panose="020B0604020202020204" pitchFamily="34" charset="0"/>
                <a:ea typeface="Calibri" panose="020F0502020204030204" pitchFamily="34" charset="0"/>
                <a:cs typeface="Arial" panose="020B0604020202020204" pitchFamily="34" charset="0"/>
              </a:rPr>
              <a:t>بما يخدم الفكر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وذلك بفهم هذه الجهود ووضع سائر الضوابط اللازمة لتفعيلها وتحديد الأدوار اللازمة لتنفيذها</a:t>
            </a:r>
            <a:r>
              <a:rPr lang="en-US" sz="4200" b="1" dirty="0">
                <a:latin typeface="Arial" panose="020B0604020202020204" pitchFamily="34" charset="0"/>
                <a:ea typeface="Calibri" panose="020F0502020204030204" pitchFamily="34" charset="0"/>
                <a:cs typeface="Arial" panose="020B0604020202020204" pitchFamily="34" charset="0"/>
              </a:rPr>
              <a:t>.</a:t>
            </a:r>
          </a:p>
          <a:p>
            <a:pPr algn="just"/>
            <a:endParaRPr lang="en-US" sz="4200" b="1" dirty="0">
              <a:latin typeface="Arial" panose="020B0604020202020204" pitchFamily="34" charset="0"/>
              <a:ea typeface="Calibri" panose="020F0502020204030204" pitchFamily="34" charset="0"/>
              <a:cs typeface="Arial" panose="020B0604020202020204" pitchFamily="34" charset="0"/>
            </a:endParaRPr>
          </a:p>
          <a:p>
            <a:pPr algn="just"/>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الفكر والإنتاج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التربوى</a:t>
            </a:r>
            <a:r>
              <a:rPr lang="en-US"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ar-SA" sz="4200" b="1" dirty="0">
                <a:latin typeface="Arial" panose="020B0604020202020204" pitchFamily="34" charset="0"/>
                <a:ea typeface="Calibri" panose="020F0502020204030204" pitchFamily="34" charset="0"/>
                <a:cs typeface="Arial" panose="020B0604020202020204" pitchFamily="34" charset="0"/>
              </a:rPr>
              <a:t>تظهر المؤشرات قلة فعالية الإنتاج </a:t>
            </a:r>
            <a:r>
              <a:rPr lang="ar-SA" sz="4200" b="1" dirty="0" err="1">
                <a:latin typeface="Arial" panose="020B0604020202020204" pitchFamily="34" charset="0"/>
                <a:ea typeface="Calibri" panose="020F0502020204030204" pitchFamily="34" charset="0"/>
                <a:cs typeface="Arial" panose="020B0604020202020204" pitchFamily="34" charset="0"/>
              </a:rPr>
              <a:t>الفكرى</a:t>
            </a:r>
            <a:r>
              <a:rPr lang="ar-SA" sz="4200" b="1" dirty="0">
                <a:latin typeface="Arial" panose="020B0604020202020204" pitchFamily="34" charset="0"/>
                <a:ea typeface="Calibri" panose="020F0502020204030204" pitchFamily="34" charset="0"/>
                <a:cs typeface="Arial" panose="020B0604020202020204" pitchFamily="34" charset="0"/>
              </a:rPr>
              <a:t>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الواقع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حيث أن هذا الإنتاج </a:t>
            </a:r>
            <a:r>
              <a:rPr lang="ar-SA" sz="4200" b="1" dirty="0" err="1">
                <a:latin typeface="Arial" panose="020B0604020202020204" pitchFamily="34" charset="0"/>
                <a:ea typeface="Calibri" panose="020F0502020204030204" pitchFamily="34" charset="0"/>
                <a:cs typeface="Arial" panose="020B0604020202020204" pitchFamily="34" charset="0"/>
              </a:rPr>
              <a:t>الفكرى</a:t>
            </a:r>
            <a:r>
              <a:rPr lang="ar-SA" sz="4200" b="1" dirty="0">
                <a:latin typeface="Arial" panose="020B0604020202020204" pitchFamily="34" charset="0"/>
                <a:ea typeface="Calibri" panose="020F0502020204030204" pitchFamily="34" charset="0"/>
                <a:cs typeface="Arial" panose="020B0604020202020204" pitchFamily="34" charset="0"/>
              </a:rPr>
              <a:t> لم يتعرض لعمليات نقد وتحليل </a:t>
            </a:r>
            <a:r>
              <a:rPr lang="ar-SA" sz="4200" b="1" dirty="0" err="1">
                <a:latin typeface="Arial" panose="020B0604020202020204" pitchFamily="34" charset="0"/>
                <a:ea typeface="Calibri" panose="020F0502020204030204" pitchFamily="34" charset="0"/>
                <a:cs typeface="Arial" panose="020B0604020202020204" pitchFamily="34" charset="0"/>
              </a:rPr>
              <a:t>حقيقى</a:t>
            </a:r>
            <a:r>
              <a:rPr lang="ar-SA" sz="4200" b="1" dirty="0">
                <a:latin typeface="Arial" panose="020B0604020202020204" pitchFamily="34" charset="0"/>
                <a:ea typeface="Calibri" panose="020F0502020204030204" pitchFamily="34" charset="0"/>
                <a:cs typeface="Arial" panose="020B0604020202020204" pitchFamily="34" charset="0"/>
              </a:rPr>
              <a:t> وصادق لمعرفة مدى إسهاماته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ترقية الواقع </a:t>
            </a:r>
            <a:r>
              <a:rPr lang="ar-SA" sz="4200" b="1" dirty="0" err="1">
                <a:latin typeface="Arial" panose="020B0604020202020204" pitchFamily="34" charset="0"/>
                <a:ea typeface="Calibri" panose="020F0502020204030204" pitchFamily="34" charset="0"/>
                <a:cs typeface="Arial" panose="020B0604020202020204" pitchFamily="34" charset="0"/>
              </a:rPr>
              <a:t>التعليمى</a:t>
            </a:r>
            <a:r>
              <a:rPr lang="ar-SA" sz="4200" b="1" dirty="0">
                <a:latin typeface="Arial" panose="020B0604020202020204" pitchFamily="34" charset="0"/>
                <a:ea typeface="Calibri" panose="020F0502020204030204" pitchFamily="34" charset="0"/>
                <a:cs typeface="Arial" panose="020B0604020202020204" pitchFamily="34" charset="0"/>
              </a:rPr>
              <a:t>, وفى مواكبته للفكر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a:t>
            </a:r>
            <a:r>
              <a:rPr lang="ar-SA" sz="4200" b="1" dirty="0" err="1">
                <a:latin typeface="Arial" panose="020B0604020202020204" pitchFamily="34" charset="0"/>
                <a:ea typeface="Calibri" panose="020F0502020204030204" pitchFamily="34" charset="0"/>
                <a:cs typeface="Arial" panose="020B0604020202020204" pitchFamily="34" charset="0"/>
              </a:rPr>
              <a:t>العالمى</a:t>
            </a:r>
            <a:r>
              <a:rPr lang="ar-SA" sz="4200" b="1" dirty="0">
                <a:latin typeface="Arial" panose="020B0604020202020204" pitchFamily="34" charset="0"/>
                <a:ea typeface="Calibri" panose="020F0502020204030204" pitchFamily="34" charset="0"/>
                <a:cs typeface="Arial" panose="020B0604020202020204" pitchFamily="34" charset="0"/>
              </a:rPr>
              <a:t>. </a:t>
            </a:r>
            <a:r>
              <a:rPr lang="ar-SA" sz="4200" b="1" u="sng" dirty="0">
                <a:latin typeface="Arial" panose="020B0604020202020204" pitchFamily="34" charset="0"/>
                <a:ea typeface="Calibri" panose="020F0502020204030204" pitchFamily="34" charset="0"/>
                <a:cs typeface="Arial" panose="020B0604020202020204" pitchFamily="34" charset="0"/>
              </a:rPr>
              <a:t>ومن ثم تعد عمليات النقد لهذا الإنتاج ضرورة من أجل نموه وتقويم مساراته حتى يستطيع التأثير </a:t>
            </a:r>
            <a:r>
              <a:rPr lang="ar-SA" sz="4200" b="1" u="sng" dirty="0" err="1">
                <a:latin typeface="Arial" panose="020B0604020202020204" pitchFamily="34" charset="0"/>
                <a:ea typeface="Calibri" panose="020F0502020204030204" pitchFamily="34" charset="0"/>
                <a:cs typeface="Arial" panose="020B0604020202020204" pitchFamily="34" charset="0"/>
              </a:rPr>
              <a:t>فى</a:t>
            </a:r>
            <a:r>
              <a:rPr lang="ar-SA" sz="4200" b="1" u="sng" dirty="0">
                <a:latin typeface="Arial" panose="020B0604020202020204" pitchFamily="34" charset="0"/>
                <a:ea typeface="Calibri" panose="020F0502020204030204" pitchFamily="34" charset="0"/>
                <a:cs typeface="Arial" panose="020B0604020202020204" pitchFamily="34" charset="0"/>
              </a:rPr>
              <a:t> مسارات الفكر </a:t>
            </a:r>
            <a:r>
              <a:rPr lang="ar-SA" sz="4200" b="1" u="sng" dirty="0" err="1">
                <a:latin typeface="Arial" panose="020B0604020202020204" pitchFamily="34" charset="0"/>
                <a:ea typeface="Calibri" panose="020F0502020204030204" pitchFamily="34" charset="0"/>
                <a:cs typeface="Arial" panose="020B0604020202020204" pitchFamily="34" charset="0"/>
              </a:rPr>
              <a:t>التربوى</a:t>
            </a:r>
            <a:r>
              <a:rPr lang="ar-SA" sz="4200" b="1" u="sng" dirty="0">
                <a:latin typeface="Arial" panose="020B0604020202020204" pitchFamily="34" charset="0"/>
                <a:ea typeface="Calibri" panose="020F0502020204030204" pitchFamily="34" charset="0"/>
                <a:cs typeface="Arial" panose="020B0604020202020204" pitchFamily="34" charset="0"/>
              </a:rPr>
              <a:t> </a:t>
            </a:r>
            <a:r>
              <a:rPr lang="ar-SA" sz="4200" b="1" u="sng" dirty="0" err="1">
                <a:latin typeface="Arial" panose="020B0604020202020204" pitchFamily="34" charset="0"/>
                <a:ea typeface="Calibri" panose="020F0502020204030204" pitchFamily="34" charset="0"/>
                <a:cs typeface="Arial" panose="020B0604020202020204" pitchFamily="34" charset="0"/>
              </a:rPr>
              <a:t>العالمى</a:t>
            </a:r>
            <a:r>
              <a:rPr lang="ar-SA" sz="4200" b="1" u="sng" dirty="0">
                <a:latin typeface="Arial" panose="020B0604020202020204" pitchFamily="34" charset="0"/>
                <a:ea typeface="Calibri" panose="020F0502020204030204" pitchFamily="34" charset="0"/>
                <a:cs typeface="Arial" panose="020B0604020202020204" pitchFamily="34" charset="0"/>
              </a:rPr>
              <a:t> المعاصر</a:t>
            </a:r>
            <a:r>
              <a:rPr lang="en-US" sz="4200" b="1" u="sng" dirty="0">
                <a:latin typeface="Arial" panose="020B0604020202020204" pitchFamily="34" charset="0"/>
                <a:ea typeface="Calibri" panose="020F0502020204030204" pitchFamily="34" charset="0"/>
                <a:cs typeface="Arial" panose="020B0604020202020204" pitchFamily="34" charset="0"/>
              </a:rPr>
              <a:t>.</a:t>
            </a:r>
            <a:r>
              <a:rPr lang="en-US" u="sng" dirty="0">
                <a:latin typeface="Calibri" panose="020F0502020204030204" pitchFamily="34" charset="0"/>
                <a:ea typeface="Calibri" panose="020F0502020204030204" pitchFamily="34" charset="0"/>
                <a:cs typeface="Arial" panose="020B0604020202020204" pitchFamily="34" charset="0"/>
              </a:rPr>
              <a:t/>
            </a:r>
            <a:br>
              <a:rPr lang="en-US" u="sng" dirty="0">
                <a:latin typeface="Calibri" panose="020F0502020204030204" pitchFamily="34" charset="0"/>
                <a:ea typeface="Calibri" panose="020F0502020204030204" pitchFamily="34" charset="0"/>
                <a:cs typeface="Arial" panose="020B0604020202020204" pitchFamily="34" charset="0"/>
              </a:rPr>
            </a:br>
            <a:endParaRPr lang="ar-SA" u="sng" dirty="0"/>
          </a:p>
        </p:txBody>
      </p:sp>
    </p:spTree>
    <p:extLst>
      <p:ext uri="{BB962C8B-B14F-4D97-AF65-F5344CB8AC3E}">
        <p14:creationId xmlns:p14="http://schemas.microsoft.com/office/powerpoint/2010/main" val="1785835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9104" y="1878273"/>
            <a:ext cx="17038300" cy="10740367"/>
          </a:xfrm>
        </p:spPr>
        <p:txBody>
          <a:bodyPr>
            <a:normAutofit fontScale="92500" lnSpcReduction="10000"/>
          </a:bodyPr>
          <a:lstStyle/>
          <a:p>
            <a:pPr algn="just"/>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الفكر والتجديد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التربوى</a:t>
            </a:r>
            <a:r>
              <a:rPr lang="en-US"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a:t>
            </a:r>
            <a:r>
              <a:rPr lang="en-US" sz="4200" b="1" dirty="0">
                <a:latin typeface="Arial" panose="020B0604020202020204" pitchFamily="34" charset="0"/>
                <a:ea typeface="Calibri" panose="020F0502020204030204" pitchFamily="34" charset="0"/>
                <a:cs typeface="Arial" panose="020B0604020202020204" pitchFamily="34" charset="0"/>
              </a:rPr>
              <a:t> </a:t>
            </a:r>
            <a:r>
              <a:rPr lang="ar-SA" sz="4200" b="1" dirty="0">
                <a:latin typeface="Arial" panose="020B0604020202020204" pitchFamily="34" charset="0"/>
                <a:ea typeface="Calibri" panose="020F0502020204030204" pitchFamily="34" charset="0"/>
                <a:cs typeface="Arial" panose="020B0604020202020204" pitchFamily="34" charset="0"/>
              </a:rPr>
              <a:t>حيث تساعد دراسة حركة الفكر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ورصد تطوره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الرؤية الواقعية والمتبصرة لعمليات التحديث </a:t>
            </a:r>
            <a:r>
              <a:rPr lang="ar-SA" sz="4200" b="1" dirty="0" err="1">
                <a:latin typeface="Arial" panose="020B0604020202020204" pitchFamily="34" charset="0"/>
                <a:ea typeface="Calibri" panose="020F0502020204030204" pitchFamily="34" charset="0"/>
                <a:cs typeface="Arial" panose="020B0604020202020204" pitchFamily="34" charset="0"/>
              </a:rPr>
              <a:t>التى</a:t>
            </a:r>
            <a:r>
              <a:rPr lang="ar-SA" sz="4200" b="1" dirty="0">
                <a:latin typeface="Arial" panose="020B0604020202020204" pitchFamily="34" charset="0"/>
                <a:ea typeface="Calibri" panose="020F0502020204030204" pitchFamily="34" charset="0"/>
                <a:cs typeface="Arial" panose="020B0604020202020204" pitchFamily="34" charset="0"/>
              </a:rPr>
              <a:t> تجرى, وعلى ذلك يعتبر التحديث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محاولة لعصرنة النظام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والتحديث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الذى يتم </a:t>
            </a:r>
            <a:r>
              <a:rPr lang="ar-SA" sz="4200" b="1" dirty="0" err="1">
                <a:latin typeface="Arial" panose="020B0604020202020204" pitchFamily="34" charset="0"/>
                <a:ea typeface="Calibri" panose="020F0502020204030204" pitchFamily="34" charset="0"/>
                <a:cs typeface="Arial" panose="020B0604020202020204" pitchFamily="34" charset="0"/>
              </a:rPr>
              <a:t>السعى</a:t>
            </a:r>
            <a:r>
              <a:rPr lang="ar-SA" sz="4200" b="1" dirty="0">
                <a:latin typeface="Arial" panose="020B0604020202020204" pitchFamily="34" charset="0"/>
                <a:ea typeface="Calibri" panose="020F0502020204030204" pitchFamily="34" charset="0"/>
                <a:cs typeface="Arial" panose="020B0604020202020204" pitchFamily="34" charset="0"/>
              </a:rPr>
              <a:t> إليه للوصول إلى الغايات البعيدة هو مجاراة روح العصر من التقدم </a:t>
            </a:r>
            <a:r>
              <a:rPr lang="ar-SA" sz="4200" b="1" dirty="0" err="1">
                <a:latin typeface="Arial" panose="020B0604020202020204" pitchFamily="34" charset="0"/>
                <a:ea typeface="Calibri" panose="020F0502020204030204" pitchFamily="34" charset="0"/>
                <a:cs typeface="Arial" panose="020B0604020202020204" pitchFamily="34" charset="0"/>
              </a:rPr>
              <a:t>العلمى</a:t>
            </a:r>
            <a:r>
              <a:rPr lang="ar-SA" sz="4200" b="1" dirty="0">
                <a:latin typeface="Arial" panose="020B0604020202020204" pitchFamily="34" charset="0"/>
                <a:ea typeface="Calibri" panose="020F0502020204030204" pitchFamily="34" charset="0"/>
                <a:cs typeface="Arial" panose="020B0604020202020204" pitchFamily="34" charset="0"/>
              </a:rPr>
              <a:t> ولكن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ضوء من الواقع </a:t>
            </a:r>
            <a:r>
              <a:rPr lang="ar-SA" sz="4200" b="1" dirty="0" err="1">
                <a:latin typeface="Arial" panose="020B0604020202020204" pitchFamily="34" charset="0"/>
                <a:ea typeface="Calibri" panose="020F0502020204030204" pitchFamily="34" charset="0"/>
                <a:cs typeface="Arial" panose="020B0604020202020204" pitchFamily="34" charset="0"/>
              </a:rPr>
              <a:t>الإجتماعى</a:t>
            </a:r>
            <a:r>
              <a:rPr lang="ar-SA" sz="4200" b="1" dirty="0">
                <a:latin typeface="Arial" panose="020B0604020202020204" pitchFamily="34" charset="0"/>
                <a:ea typeface="Calibri" panose="020F0502020204030204" pitchFamily="34" charset="0"/>
                <a:cs typeface="Arial" panose="020B0604020202020204" pitchFamily="34" charset="0"/>
              </a:rPr>
              <a:t> والقيم الأخلاقية والإمكانات البشرية والفنية والمادية الحاكمة للمجتمع</a:t>
            </a:r>
            <a:r>
              <a:rPr lang="en-US" sz="4200" b="1" dirty="0">
                <a:latin typeface="Arial" panose="020B0604020202020204" pitchFamily="34" charset="0"/>
                <a:ea typeface="Calibri" panose="020F0502020204030204" pitchFamily="34" charset="0"/>
                <a:cs typeface="Arial" panose="020B0604020202020204" pitchFamily="34" charset="0"/>
              </a:rPr>
              <a:t>.</a:t>
            </a:r>
          </a:p>
          <a:p>
            <a:pPr algn="just"/>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الفكر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التربوى</a:t>
            </a:r>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 وتقويم الفلسفات التربوية</a:t>
            </a:r>
            <a:r>
              <a:rPr lang="en-US"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a:t>
            </a:r>
            <a:r>
              <a:rPr lang="en-US" sz="4200" b="1" dirty="0">
                <a:latin typeface="Arial" panose="020B0604020202020204" pitchFamily="34" charset="0"/>
                <a:ea typeface="Calibri" panose="020F0502020204030204" pitchFamily="34" charset="0"/>
                <a:cs typeface="Arial" panose="020B0604020202020204" pitchFamily="34" charset="0"/>
              </a:rPr>
              <a:t> </a:t>
            </a:r>
            <a:r>
              <a:rPr lang="ar-SA" sz="4200" b="1" dirty="0">
                <a:latin typeface="Arial" panose="020B0604020202020204" pitchFamily="34" charset="0"/>
                <a:ea typeface="Calibri" panose="020F0502020204030204" pitchFamily="34" charset="0"/>
                <a:cs typeface="Arial" panose="020B0604020202020204" pitchFamily="34" charset="0"/>
              </a:rPr>
              <a:t>تؤكد دراسة الفلسفات التربوية المختلفة أن تطور الفكر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يستطيع أن يعطى صورة بقدر المستطاع عن النظريات الحاكمة للمجتمعات الإنسانية, حيث أن الوقوف على طبيعة هذه الفلسفات ورصد حركتها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بناء الإنسان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ذاته وفى تفاعله مع قوى الطبيعة والمجتمع من حوله يعد أمراً بالغ الأهمية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تحقيق المبتغى من وراء دراسة هذه الفلسفات</a:t>
            </a:r>
            <a:r>
              <a:rPr lang="en-US" sz="4200" b="1" dirty="0">
                <a:latin typeface="Arial" panose="020B0604020202020204" pitchFamily="34" charset="0"/>
                <a:ea typeface="Calibri" panose="020F0502020204030204" pitchFamily="34" charset="0"/>
                <a:cs typeface="Arial" panose="020B0604020202020204" pitchFamily="34" charset="0"/>
              </a:rPr>
              <a:t>.</a:t>
            </a:r>
          </a:p>
          <a:p>
            <a:pPr algn="just"/>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الفكر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التربوى</a:t>
            </a:r>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 والبناء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الحضارى</a:t>
            </a:r>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 للأمة</a:t>
            </a:r>
            <a:r>
              <a:rPr lang="en-US" sz="4200" b="1" dirty="0">
                <a:latin typeface="Arial" panose="020B0604020202020204" pitchFamily="34" charset="0"/>
                <a:ea typeface="Calibri" panose="020F0502020204030204" pitchFamily="34" charset="0"/>
                <a:cs typeface="Arial" panose="020B0604020202020204" pitchFamily="34" charset="0"/>
              </a:rPr>
              <a:t>: </a:t>
            </a:r>
            <a:r>
              <a:rPr lang="ar-SA" sz="4200" b="1" dirty="0">
                <a:latin typeface="Arial" panose="020B0604020202020204" pitchFamily="34" charset="0"/>
                <a:ea typeface="Calibri" panose="020F0502020204030204" pitchFamily="34" charset="0"/>
                <a:cs typeface="Arial" panose="020B0604020202020204" pitchFamily="34" charset="0"/>
              </a:rPr>
              <a:t>تعد دراسة تطور الفكر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من الأمور المهمة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البناء </a:t>
            </a:r>
            <a:r>
              <a:rPr lang="ar-SA" sz="4200" b="1" dirty="0" err="1">
                <a:latin typeface="Arial" panose="020B0604020202020204" pitchFamily="34" charset="0"/>
                <a:ea typeface="Calibri" panose="020F0502020204030204" pitchFamily="34" charset="0"/>
                <a:cs typeface="Arial" panose="020B0604020202020204" pitchFamily="34" charset="0"/>
              </a:rPr>
              <a:t>الحضارى</a:t>
            </a:r>
            <a:r>
              <a:rPr lang="ar-SA" sz="4200" b="1" dirty="0">
                <a:latin typeface="Arial" panose="020B0604020202020204" pitchFamily="34" charset="0"/>
                <a:ea typeface="Calibri" panose="020F0502020204030204" pitchFamily="34" charset="0"/>
                <a:cs typeface="Arial" panose="020B0604020202020204" pitchFamily="34" charset="0"/>
              </a:rPr>
              <a:t> للمجتمع نظراً للظروف </a:t>
            </a:r>
            <a:r>
              <a:rPr lang="ar-SA" sz="4200" b="1" dirty="0" err="1">
                <a:latin typeface="Arial" panose="020B0604020202020204" pitchFamily="34" charset="0"/>
                <a:ea typeface="Calibri" panose="020F0502020204030204" pitchFamily="34" charset="0"/>
                <a:cs typeface="Arial" panose="020B0604020202020204" pitchFamily="34" charset="0"/>
              </a:rPr>
              <a:t>التى</a:t>
            </a:r>
            <a:r>
              <a:rPr lang="ar-SA" sz="4200" b="1" dirty="0">
                <a:latin typeface="Arial" panose="020B0604020202020204" pitchFamily="34" charset="0"/>
                <a:ea typeface="Calibri" panose="020F0502020204030204" pitchFamily="34" charset="0"/>
                <a:cs typeface="Arial" panose="020B0604020202020204" pitchFamily="34" charset="0"/>
              </a:rPr>
              <a:t> يمر بها, فإصلاح الفكر وإعادة التشكيل وتصويب مسار المعرفة إنما يستدعى رؤية شاملة ومتوازنة ومتكاملة</a:t>
            </a:r>
            <a:r>
              <a:rPr lang="en-US" sz="4200" b="1" dirty="0">
                <a:latin typeface="Arial" panose="020B0604020202020204" pitchFamily="34" charset="0"/>
                <a:ea typeface="Calibri" panose="020F0502020204030204" pitchFamily="34" charset="0"/>
                <a:cs typeface="Arial" panose="020B0604020202020204" pitchFamily="34" charset="0"/>
              </a:rPr>
              <a:t>.</a:t>
            </a:r>
          </a:p>
          <a:p>
            <a:pPr algn="just"/>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المساهمة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فى</a:t>
            </a:r>
            <a:r>
              <a:rPr lang="ar-SA"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 معرفة التراث </a:t>
            </a:r>
            <a:r>
              <a:rPr lang="ar-SA" sz="4200" b="1" u="sng" dirty="0" err="1">
                <a:solidFill>
                  <a:srgbClr val="C00000"/>
                </a:solidFill>
                <a:latin typeface="Arial" panose="020B0604020202020204" pitchFamily="34" charset="0"/>
                <a:ea typeface="Calibri" panose="020F0502020204030204" pitchFamily="34" charset="0"/>
                <a:cs typeface="Arial" panose="020B0604020202020204" pitchFamily="34" charset="0"/>
              </a:rPr>
              <a:t>التربوى</a:t>
            </a:r>
            <a:r>
              <a:rPr lang="en-US" sz="4200" b="1" u="sng" dirty="0">
                <a:solidFill>
                  <a:srgbClr val="C00000"/>
                </a:solidFill>
                <a:latin typeface="Arial" panose="020B0604020202020204" pitchFamily="34" charset="0"/>
                <a:ea typeface="Calibri" panose="020F0502020204030204" pitchFamily="34" charset="0"/>
                <a:cs typeface="Arial" panose="020B0604020202020204" pitchFamily="34" charset="0"/>
              </a:rPr>
              <a:t>:</a:t>
            </a:r>
            <a:r>
              <a:rPr lang="en-US" sz="4200" b="1" dirty="0">
                <a:latin typeface="Arial" panose="020B0604020202020204" pitchFamily="34" charset="0"/>
                <a:ea typeface="Calibri" panose="020F0502020204030204" pitchFamily="34" charset="0"/>
                <a:cs typeface="Arial" panose="020B0604020202020204" pitchFamily="34" charset="0"/>
              </a:rPr>
              <a:t> </a:t>
            </a:r>
            <a:r>
              <a:rPr lang="ar-SA" sz="4200" b="1" dirty="0">
                <a:latin typeface="Arial" panose="020B0604020202020204" pitchFamily="34" charset="0"/>
                <a:ea typeface="Calibri" panose="020F0502020204030204" pitchFamily="34" charset="0"/>
                <a:cs typeface="Arial" panose="020B0604020202020204" pitchFamily="34" charset="0"/>
              </a:rPr>
              <a:t>إن دراسة الفكر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من شأنها أن تسهم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معرفة التراث </a:t>
            </a:r>
            <a:r>
              <a:rPr lang="ar-SA" sz="4200" b="1" dirty="0" err="1">
                <a:latin typeface="Arial" panose="020B0604020202020204" pitchFamily="34" charset="0"/>
                <a:ea typeface="Calibri" panose="020F0502020204030204" pitchFamily="34" charset="0"/>
                <a:cs typeface="Arial" panose="020B0604020202020204" pitchFamily="34" charset="0"/>
              </a:rPr>
              <a:t>التربوى</a:t>
            </a:r>
            <a:r>
              <a:rPr lang="ar-SA" sz="4200" b="1" dirty="0">
                <a:latin typeface="Arial" panose="020B0604020202020204" pitchFamily="34" charset="0"/>
                <a:ea typeface="Calibri" panose="020F0502020204030204" pitchFamily="34" charset="0"/>
                <a:cs typeface="Arial" panose="020B0604020202020204" pitchFamily="34" charset="0"/>
              </a:rPr>
              <a:t> بما </a:t>
            </a:r>
            <a:r>
              <a:rPr lang="ar-SA" sz="4200" b="1" dirty="0" err="1">
                <a:latin typeface="Arial" panose="020B0604020202020204" pitchFamily="34" charset="0"/>
                <a:ea typeface="Calibri" panose="020F0502020204030204" pitchFamily="34" charset="0"/>
                <a:cs typeface="Arial" panose="020B0604020202020204" pitchFamily="34" charset="0"/>
              </a:rPr>
              <a:t>يحويه</a:t>
            </a:r>
            <a:r>
              <a:rPr lang="ar-SA" sz="4200" b="1" dirty="0">
                <a:latin typeface="Arial" panose="020B0604020202020204" pitchFamily="34" charset="0"/>
                <a:ea typeface="Calibri" panose="020F0502020204030204" pitchFamily="34" charset="0"/>
                <a:cs typeface="Arial" panose="020B0604020202020204" pitchFamily="34" charset="0"/>
              </a:rPr>
              <a:t> هذا التراث من كل ما خلفه الإنسان من موروثات فكرية أو نشاط بشرى مكتسب يتوارثه الأفراد بما يسهم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a:t>
            </a:r>
            <a:r>
              <a:rPr lang="ar-SA" sz="4200" b="1" dirty="0" err="1">
                <a:latin typeface="Arial" panose="020B0604020202020204" pitchFamily="34" charset="0"/>
                <a:ea typeface="Calibri" panose="020F0502020204030204" pitchFamily="34" charset="0"/>
                <a:cs typeface="Arial" panose="020B0604020202020204" pitchFamily="34" charset="0"/>
              </a:rPr>
              <a:t>إستلهام</a:t>
            </a:r>
            <a:r>
              <a:rPr lang="ar-SA" sz="4200" b="1" dirty="0">
                <a:latin typeface="Arial" panose="020B0604020202020204" pitchFamily="34" charset="0"/>
                <a:ea typeface="Calibri" panose="020F0502020204030204" pitchFamily="34" charset="0"/>
                <a:cs typeface="Arial" panose="020B0604020202020204" pitchFamily="34" charset="0"/>
              </a:rPr>
              <a:t> خبرات تساعد </a:t>
            </a:r>
            <a:r>
              <a:rPr lang="ar-SA" sz="4200" b="1" dirty="0" err="1">
                <a:latin typeface="Arial" panose="020B0604020202020204" pitchFamily="34" charset="0"/>
                <a:ea typeface="Calibri" panose="020F0502020204030204" pitchFamily="34" charset="0"/>
                <a:cs typeface="Arial" panose="020B0604020202020204" pitchFamily="34" charset="0"/>
              </a:rPr>
              <a:t>فى</a:t>
            </a:r>
            <a:r>
              <a:rPr lang="ar-SA" sz="4200" b="1" dirty="0">
                <a:latin typeface="Arial" panose="020B0604020202020204" pitchFamily="34" charset="0"/>
                <a:ea typeface="Calibri" panose="020F0502020204030204" pitchFamily="34" charset="0"/>
                <a:cs typeface="Arial" panose="020B0604020202020204" pitchFamily="34" charset="0"/>
              </a:rPr>
              <a:t> حل ما </a:t>
            </a:r>
            <a:r>
              <a:rPr lang="ar-SA" sz="4200" b="1" dirty="0" err="1">
                <a:latin typeface="Arial" panose="020B0604020202020204" pitchFamily="34" charset="0"/>
                <a:ea typeface="Calibri" panose="020F0502020204030204" pitchFamily="34" charset="0"/>
                <a:cs typeface="Arial" panose="020B0604020202020204" pitchFamily="34" charset="0"/>
              </a:rPr>
              <a:t>يواجهه</a:t>
            </a:r>
            <a:r>
              <a:rPr lang="ar-SA" sz="4200" b="1" dirty="0">
                <a:latin typeface="Arial" panose="020B0604020202020204" pitchFamily="34" charset="0"/>
                <a:ea typeface="Calibri" panose="020F0502020204030204" pitchFamily="34" charset="0"/>
                <a:cs typeface="Arial" panose="020B0604020202020204" pitchFamily="34" charset="0"/>
              </a:rPr>
              <a:t> المجتمع من مشكلات حاضرة</a:t>
            </a:r>
            <a:r>
              <a:rPr lang="en-US" sz="4200" b="1" dirty="0">
                <a:latin typeface="Arial" panose="020B0604020202020204" pitchFamily="34" charset="0"/>
                <a:ea typeface="Calibri" panose="020F0502020204030204" pitchFamily="34" charset="0"/>
                <a:cs typeface="Arial" panose="020B0604020202020204" pitchFamily="34" charset="0"/>
              </a:rPr>
              <a:t>.</a:t>
            </a:r>
          </a:p>
          <a:p>
            <a:pPr algn="just"/>
            <a:r>
              <a:rPr lang="en-US" dirty="0">
                <a:latin typeface="Calibri" panose="020F0502020204030204" pitchFamily="34" charset="0"/>
                <a:ea typeface="Calibri" panose="020F0502020204030204" pitchFamily="34" charset="0"/>
                <a:cs typeface="Arial" panose="020B0604020202020204" pitchFamily="34" charset="0"/>
              </a:rPr>
              <a:t/>
            </a:r>
            <a:br>
              <a:rPr lang="en-US" dirty="0">
                <a:latin typeface="Calibri" panose="020F0502020204030204" pitchFamily="34" charset="0"/>
                <a:ea typeface="Calibri" panose="020F0502020204030204" pitchFamily="34" charset="0"/>
                <a:cs typeface="Arial" panose="020B0604020202020204" pitchFamily="34" charset="0"/>
              </a:rPr>
            </a:br>
            <a:endParaRPr lang="ar-SA" dirty="0"/>
          </a:p>
        </p:txBody>
      </p:sp>
    </p:spTree>
    <p:extLst>
      <p:ext uri="{BB962C8B-B14F-4D97-AF65-F5344CB8AC3E}">
        <p14:creationId xmlns:p14="http://schemas.microsoft.com/office/powerpoint/2010/main" val="2455467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51246979"/>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5633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540525991"/>
              </p:ext>
            </p:extLst>
          </p:nvPr>
        </p:nvGraphicFramePr>
        <p:xfrm>
          <a:off x="431032" y="1169368"/>
          <a:ext cx="17497944" cy="11809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1681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85800" lvl="0" indent="-685800">
              <a:spcBef>
                <a:spcPct val="20000"/>
              </a:spcBef>
            </a:pPr>
            <a:r>
              <a:rPr lang="ar-OM" sz="6000" b="1" u="sng" dirty="0">
                <a:solidFill>
                  <a:prstClr val="black"/>
                </a:solidFill>
                <a:ea typeface="+mn-ea"/>
                <a:cs typeface="Arial" panose="020B0604020202020204" pitchFamily="34" charset="0"/>
              </a:rPr>
              <a:t>أهمية تجديد الفكر التربوي الإسلامي</a:t>
            </a:r>
            <a:r>
              <a:rPr lang="ar-OM" sz="6000" b="1" u="sng" dirty="0" smtClean="0">
                <a:solidFill>
                  <a:prstClr val="black"/>
                </a:solidFill>
                <a:ea typeface="+mn-ea"/>
                <a:cs typeface="Arial" panose="020B0604020202020204" pitchFamily="34" charset="0"/>
              </a:rPr>
              <a:t>:</a:t>
            </a:r>
            <a:endParaRPr lang="en-US" sz="23900" b="1" u="sng"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16328904"/>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4696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453362652"/>
              </p:ext>
            </p:extLst>
          </p:nvPr>
        </p:nvGraphicFramePr>
        <p:xfrm>
          <a:off x="914400" y="737320"/>
          <a:ext cx="16459200" cy="11881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5345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809</TotalTime>
  <Words>575</Words>
  <Application>Microsoft Office PowerPoint</Application>
  <PresentationFormat>Custom</PresentationFormat>
  <Paragraphs>31</Paragraphs>
  <Slides>8</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8</vt:i4>
      </vt:variant>
    </vt:vector>
  </HeadingPairs>
  <TitlesOfParts>
    <vt:vector size="13" baseType="lpstr">
      <vt:lpstr>Arial</vt:lpstr>
      <vt:lpstr>Calibri</vt:lpstr>
      <vt:lpstr>Times New Roman</vt:lpstr>
      <vt:lpstr>Office Theme</vt:lpstr>
      <vt:lpstr>1_Office Theme</vt:lpstr>
      <vt:lpstr>المحاضرة 13 الفكر التربوي في عمان 2023</vt:lpstr>
      <vt:lpstr>أهم القضايا المعاصرة في الفكر التروي وتحدياته</vt:lpstr>
      <vt:lpstr>PowerPoint Presentation</vt:lpstr>
      <vt:lpstr>PowerPoint Presentation</vt:lpstr>
      <vt:lpstr>PowerPoint Presentation</vt:lpstr>
      <vt:lpstr>أهمية تجديد الفكر التربوي الإسلامي:</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79</cp:revision>
  <dcterms:created xsi:type="dcterms:W3CDTF">2015-08-04T05:55:31Z</dcterms:created>
  <dcterms:modified xsi:type="dcterms:W3CDTF">2022-12-15T09:57:57Z</dcterms:modified>
</cp:coreProperties>
</file>